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9"/>
  </p:notesMasterIdLst>
  <p:handoutMasterIdLst>
    <p:handoutMasterId r:id="rId90"/>
  </p:handoutMasterIdLst>
  <p:sldIdLst>
    <p:sldId id="1528" r:id="rId5"/>
    <p:sldId id="1534" r:id="rId6"/>
    <p:sldId id="1592" r:id="rId7"/>
    <p:sldId id="1593" r:id="rId8"/>
    <p:sldId id="1509" r:id="rId9"/>
    <p:sldId id="1613" r:id="rId10"/>
    <p:sldId id="1614" r:id="rId11"/>
    <p:sldId id="1519" r:id="rId12"/>
    <p:sldId id="1537" r:id="rId13"/>
    <p:sldId id="1538" r:id="rId14"/>
    <p:sldId id="1539" r:id="rId15"/>
    <p:sldId id="1540" r:id="rId16"/>
    <p:sldId id="1541" r:id="rId17"/>
    <p:sldId id="1612" r:id="rId18"/>
    <p:sldId id="1542" r:id="rId19"/>
    <p:sldId id="1543" r:id="rId20"/>
    <p:sldId id="1544" r:id="rId21"/>
    <p:sldId id="1545" r:id="rId22"/>
    <p:sldId id="1546" r:id="rId23"/>
    <p:sldId id="1547" r:id="rId24"/>
    <p:sldId id="1548" r:id="rId25"/>
    <p:sldId id="1549" r:id="rId26"/>
    <p:sldId id="1550" r:id="rId27"/>
    <p:sldId id="1551" r:id="rId28"/>
    <p:sldId id="1552" r:id="rId29"/>
    <p:sldId id="1553" r:id="rId30"/>
    <p:sldId id="1554" r:id="rId31"/>
    <p:sldId id="1555" r:id="rId32"/>
    <p:sldId id="1556" r:id="rId33"/>
    <p:sldId id="1557" r:id="rId34"/>
    <p:sldId id="1558" r:id="rId35"/>
    <p:sldId id="1559" r:id="rId36"/>
    <p:sldId id="1560" r:id="rId37"/>
    <p:sldId id="1561" r:id="rId38"/>
    <p:sldId id="1562" r:id="rId39"/>
    <p:sldId id="1563" r:id="rId40"/>
    <p:sldId id="1564" r:id="rId41"/>
    <p:sldId id="1565" r:id="rId42"/>
    <p:sldId id="1566" r:id="rId43"/>
    <p:sldId id="1567" r:id="rId44"/>
    <p:sldId id="1568" r:id="rId45"/>
    <p:sldId id="1569" r:id="rId46"/>
    <p:sldId id="1570" r:id="rId47"/>
    <p:sldId id="1571" r:id="rId48"/>
    <p:sldId id="1572" r:id="rId49"/>
    <p:sldId id="1573" r:id="rId50"/>
    <p:sldId id="1574" r:id="rId51"/>
    <p:sldId id="1575" r:id="rId52"/>
    <p:sldId id="1576" r:id="rId53"/>
    <p:sldId id="1577" r:id="rId54"/>
    <p:sldId id="1578" r:id="rId55"/>
    <p:sldId id="1579" r:id="rId56"/>
    <p:sldId id="1580" r:id="rId57"/>
    <p:sldId id="1588" r:id="rId58"/>
    <p:sldId id="1589" r:id="rId59"/>
    <p:sldId id="1586" r:id="rId60"/>
    <p:sldId id="1581" r:id="rId61"/>
    <p:sldId id="1582" r:id="rId62"/>
    <p:sldId id="1583" r:id="rId63"/>
    <p:sldId id="1584" r:id="rId64"/>
    <p:sldId id="1590" r:id="rId65"/>
    <p:sldId id="1587" r:id="rId66"/>
    <p:sldId id="1585" r:id="rId67"/>
    <p:sldId id="1591" r:id="rId68"/>
    <p:sldId id="1594" r:id="rId69"/>
    <p:sldId id="1595" r:id="rId70"/>
    <p:sldId id="1596" r:id="rId71"/>
    <p:sldId id="1597" r:id="rId72"/>
    <p:sldId id="1598" r:id="rId73"/>
    <p:sldId id="1599" r:id="rId74"/>
    <p:sldId id="1600" r:id="rId75"/>
    <p:sldId id="1601" r:id="rId76"/>
    <p:sldId id="1609" r:id="rId77"/>
    <p:sldId id="1610" r:id="rId78"/>
    <p:sldId id="1602" r:id="rId79"/>
    <p:sldId id="1603" r:id="rId80"/>
    <p:sldId id="1604" r:id="rId81"/>
    <p:sldId id="1605" r:id="rId82"/>
    <p:sldId id="1606" r:id="rId83"/>
    <p:sldId id="1607" r:id="rId84"/>
    <p:sldId id="1608" r:id="rId85"/>
    <p:sldId id="1611" r:id="rId86"/>
    <p:sldId id="1536" r:id="rId87"/>
    <p:sldId id="1535" r:id="rId8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a" id="{03EAE830-0354-4A51-98D0-19B987A21A82}">
          <p14:sldIdLst>
            <p14:sldId id="1528"/>
            <p14:sldId id="1534"/>
            <p14:sldId id="1592"/>
            <p14:sldId id="1593"/>
            <p14:sldId id="1509"/>
          </p14:sldIdLst>
        </p14:section>
        <p14:section name="UWP" id="{8E67AEE6-67E3-4265-9374-0D54BDDE7F5D}">
          <p14:sldIdLst>
            <p14:sldId id="1613"/>
            <p14:sldId id="1614"/>
          </p14:sldIdLst>
        </p14:section>
        <p14:section name="Activación del modo desarrollo" id="{EA51F023-104B-41A7-958C-A61D4D424F39}">
          <p14:sldIdLst>
            <p14:sldId id="1519"/>
            <p14:sldId id="1537"/>
            <p14:sldId id="1538"/>
            <p14:sldId id="1539"/>
            <p14:sldId id="1540"/>
            <p14:sldId id="1541"/>
            <p14:sldId id="1612"/>
          </p14:sldIdLst>
        </p14:section>
        <p14:section name="Gestión del foco" id="{B056B63E-F856-4AB4-95B6-270E974124D3}">
          <p14:sldIdLst>
            <p14:sldId id="1542"/>
            <p14:sldId id="1543"/>
            <p14:sldId id="1544"/>
            <p14:sldId id="1545"/>
            <p14:sldId id="1546"/>
            <p14:sldId id="1547"/>
            <p14:sldId id="1548"/>
            <p14:sldId id="1549"/>
            <p14:sldId id="1550"/>
            <p14:sldId id="1551"/>
            <p14:sldId id="1552"/>
            <p14:sldId id="1553"/>
            <p14:sldId id="1554"/>
            <p14:sldId id="1555"/>
            <p14:sldId id="1556"/>
            <p14:sldId id="1557"/>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78"/>
            <p14:sldId id="1579"/>
            <p14:sldId id="1580"/>
            <p14:sldId id="1588"/>
            <p14:sldId id="1589"/>
          </p14:sldIdLst>
        </p14:section>
        <p14:section name="Adaptar a TV" id="{C5FD1B5A-A8EC-46EB-B502-D60090E2E0E1}">
          <p14:sldIdLst>
            <p14:sldId id="1586"/>
            <p14:sldId id="1581"/>
            <p14:sldId id="1582"/>
            <p14:sldId id="1583"/>
            <p14:sldId id="1584"/>
            <p14:sldId id="1590"/>
          </p14:sldIdLst>
        </p14:section>
        <p14:section name="Sonidos" id="{178CDFCA-4ED8-4914-865B-A6F7636AB3F8}">
          <p14:sldIdLst>
            <p14:sldId id="1587"/>
            <p14:sldId id="1585"/>
            <p14:sldId id="1591"/>
          </p14:sldIdLst>
        </p14:section>
        <p14:section name="Diseño" id="{7904C564-C2BF-4DAB-BE05-12A60CA33CDE}">
          <p14:sldIdLst>
            <p14:sldId id="1594"/>
            <p14:sldId id="1595"/>
            <p14:sldId id="1596"/>
            <p14:sldId id="1597"/>
            <p14:sldId id="1598"/>
            <p14:sldId id="1599"/>
            <p14:sldId id="1600"/>
            <p14:sldId id="1601"/>
            <p14:sldId id="1609"/>
            <p14:sldId id="1610"/>
            <p14:sldId id="1602"/>
            <p14:sldId id="1603"/>
            <p14:sldId id="1604"/>
            <p14:sldId id="1605"/>
          </p14:sldIdLst>
        </p14:section>
        <p14:section name="Publicación" id="{BDC77C14-0AEC-4931-B798-32D4158381C8}">
          <p14:sldIdLst>
            <p14:sldId id="1606"/>
            <p14:sldId id="1607"/>
            <p14:sldId id="1608"/>
          </p14:sldIdLst>
        </p14:section>
        <p14:section name="Final" id="{CBA077D7-3040-44A2-94FE-E02382AF2429}">
          <p14:sldIdLst>
            <p14:sldId id="1611"/>
            <p14:sldId id="153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23" autoAdjust="0"/>
    <p:restoredTop sz="95382" autoAdjust="0"/>
  </p:normalViewPr>
  <p:slideViewPr>
    <p:cSldViewPr>
      <p:cViewPr varScale="1">
        <p:scale>
          <a:sx n="64" d="100"/>
          <a:sy n="64" d="100"/>
        </p:scale>
        <p:origin x="1134"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10/4/2016 11:38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10/4/2016 11:38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11:38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4421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688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763312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942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2895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461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3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531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0804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2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06359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7711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9225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3103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0757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983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5290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312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934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1839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99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738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583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0870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612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9478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128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320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263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5077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079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736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7121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6708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636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9362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9628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386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244316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0314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0023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5277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3191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0633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4593447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197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4158108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2365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18095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11315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4029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1922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885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1590597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http://www.windowscentral.com/xbox-one-app-developers-can-now-submit-them-xbox-store</a:t>
            </a:r>
          </a:p>
        </p:txBody>
      </p:sp>
      <p:sp>
        <p:nvSpPr>
          <p:cNvPr id="4" name="Marcador de encabezado 3"/>
          <p:cNvSpPr>
            <a:spLocks noGrp="1"/>
          </p:cNvSpPr>
          <p:nvPr>
            <p:ph type="hdr" sz="quarter" idx="10"/>
          </p:nvPr>
        </p:nvSpPr>
        <p:spPr/>
        <p:txBody>
          <a:bodyPr/>
          <a:lstStyle/>
          <a:p>
            <a:r>
              <a:rPr lang="en-US"/>
              <a:t>GCIO SUMMIT 2016</a:t>
            </a:r>
            <a:endParaRPr lang="en-US" dirty="0"/>
          </a:p>
        </p:txBody>
      </p:sp>
      <p:sp>
        <p:nvSpPr>
          <p:cNvPr id="5" name="Marcador de pie de página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2"/>
          </p:nvPr>
        </p:nvSpPr>
        <p:spPr/>
        <p:txBody>
          <a:bodyPr/>
          <a:lstStyle/>
          <a:p>
            <a:fld id="{38EEC551-8CDA-4EB6-89BB-2A86C9F091C8}" type="datetime8">
              <a:rPr lang="en-US" smtClean="0"/>
              <a:t>10/4/2016 11:38 AM</a:t>
            </a:fld>
            <a:endParaRPr lang="en-US" dirty="0"/>
          </a:p>
        </p:txBody>
      </p:sp>
      <p:sp>
        <p:nvSpPr>
          <p:cNvPr id="7" name="Marcador de número de diapositiva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4163117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3019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5965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1328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642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DBD974-FDE1-4A98-823D-BB3E299F6B4F}"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0EF-AA7C-44F3-AA98-20B569341062}" type="slidenum">
              <a:rPr lang="en-US" smtClean="0"/>
              <a:t>‹#›</a:t>
            </a:fld>
            <a:endParaRPr lang="en-US"/>
          </a:p>
        </p:txBody>
      </p:sp>
    </p:spTree>
    <p:extLst>
      <p:ext uri="{BB962C8B-B14F-4D97-AF65-F5344CB8AC3E}">
        <p14:creationId xmlns:p14="http://schemas.microsoft.com/office/powerpoint/2010/main" val="30689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microsoft.com/office/2007/relationships/hdphoto" Target="../media/hdphoto1.wdp"/><Relationship Id="rId11" Type="http://schemas.microsoft.com/office/2007/relationships/hdphoto" Target="../media/hdphoto3.wdp"/><Relationship Id="rId5" Type="http://schemas.openxmlformats.org/officeDocument/2006/relationships/image" Target="../media/image12.png"/><Relationship Id="rId10" Type="http://schemas.openxmlformats.org/officeDocument/2006/relationships/image" Target="../media/image44.png"/><Relationship Id="rId4" Type="http://schemas.microsoft.com/office/2007/relationships/hdphoto" Target="../media/hdphoto2.wdp"/><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31.xml"/><Relationship Id="rId5" Type="http://schemas.openxmlformats.org/officeDocument/2006/relationships/image" Target="../media/image18.emf"/><Relationship Id="rId4" Type="http://schemas.openxmlformats.org/officeDocument/2006/relationships/image" Target="../media/image1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image" Target="../media/image55.png"/><Relationship Id="rId4" Type="http://schemas.microsoft.com/office/2007/relationships/hdphoto" Target="../media/hdphoto4.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audio" Target="../media/media4.mp3"/><Relationship Id="rId13" Type="http://schemas.microsoft.com/office/2007/relationships/media" Target="../media/media7.mp3"/><Relationship Id="rId3" Type="http://schemas.microsoft.com/office/2007/relationships/media" Target="../media/media2.mp3"/><Relationship Id="rId7" Type="http://schemas.microsoft.com/office/2007/relationships/media" Target="../media/media4.mp3"/><Relationship Id="rId12" Type="http://schemas.openxmlformats.org/officeDocument/2006/relationships/audio" Target="../media/media6.mp3"/><Relationship Id="rId17" Type="http://schemas.openxmlformats.org/officeDocument/2006/relationships/image" Target="../media/image63.png"/><Relationship Id="rId2" Type="http://schemas.openxmlformats.org/officeDocument/2006/relationships/audio" Target="../media/media1.mp3"/><Relationship Id="rId16" Type="http://schemas.openxmlformats.org/officeDocument/2006/relationships/notesSlide" Target="../notesSlides/notesSlide52.xml"/><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5" Type="http://schemas.microsoft.com/office/2007/relationships/media" Target="../media/media3.mp3"/><Relationship Id="rId15" Type="http://schemas.openxmlformats.org/officeDocument/2006/relationships/slideLayout" Target="../slideLayouts/slideLayout10.xml"/><Relationship Id="rId10" Type="http://schemas.openxmlformats.org/officeDocument/2006/relationships/audio" Target="../media/media5.mp3"/><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mp3"/></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65.png"/><Relationship Id="rId5" Type="http://schemas.microsoft.com/office/2007/relationships/hdphoto" Target="../media/hdphoto5.wdp"/><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 Activation App</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4098" name="Picture 2" descr="Dev Mode Activation ap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9596" y="1258726"/>
            <a:ext cx="7424840" cy="420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236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err="1"/>
              <a:t>Activar</a:t>
            </a:r>
            <a:r>
              <a:rPr lang="en-US" dirty="0"/>
              <a:t> 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3074" name="Picture 2" descr="Activation Step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317" y="1263837"/>
            <a:ext cx="7408483" cy="420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008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2052" name="Picture 4" descr="Activation Step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3740" y="1252800"/>
            <a:ext cx="7410061" cy="421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910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5122" name="Picture 2" descr="Activation Step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317" y="1252800"/>
            <a:ext cx="7408483" cy="421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79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Dev </a:t>
            </a:r>
            <a:r>
              <a:rPr lang="es-ES" dirty="0" err="1"/>
              <a:t>Mode</a:t>
            </a:r>
            <a:endParaRPr lang="es-ES" dirty="0"/>
          </a:p>
        </p:txBody>
      </p:sp>
      <p:sp>
        <p:nvSpPr>
          <p:cNvPr id="5" name="Marcador de texto 4"/>
          <p:cNvSpPr>
            <a:spLocks noGrp="1"/>
          </p:cNvSpPr>
          <p:nvPr>
            <p:ph type="body" sz="quarter" idx="12"/>
          </p:nvPr>
        </p:nvSpPr>
        <p:spPr/>
        <p:txBody>
          <a:bodyPr/>
          <a:lstStyle/>
          <a:p>
            <a:r>
              <a:rPr lang="es-ES" dirty="0"/>
              <a:t>Un vistazo al modo desarrollo</a:t>
            </a:r>
          </a:p>
        </p:txBody>
      </p:sp>
    </p:spTree>
    <p:extLst>
      <p:ext uri="{BB962C8B-B14F-4D97-AF65-F5344CB8AC3E}">
        <p14:creationId xmlns:p14="http://schemas.microsoft.com/office/powerpoint/2010/main" val="2498202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Gestión</a:t>
            </a:r>
            <a:r>
              <a:rPr lang="en-US" sz="7200" dirty="0"/>
              <a:t> del </a:t>
            </a:r>
            <a:r>
              <a:rPr lang="en-US" sz="7200" dirty="0" err="1"/>
              <a:t>foco</a:t>
            </a:r>
            <a:endParaRPr lang="en-US" sz="7200" dirty="0"/>
          </a:p>
        </p:txBody>
      </p:sp>
    </p:spTree>
    <p:extLst>
      <p:ext uri="{BB962C8B-B14F-4D97-AF65-F5344CB8AC3E}">
        <p14:creationId xmlns:p14="http://schemas.microsoft.com/office/powerpoint/2010/main" val="29895052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Gamepad y Remote</a:t>
            </a:r>
          </a:p>
        </p:txBody>
      </p:sp>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5000" l="9964" r="89916"/>
                    </a14:imgEffect>
                  </a14:imgLayer>
                </a14:imgProps>
              </a:ext>
              <a:ext uri="{28A0092B-C50C-407E-A947-70E740481C1C}">
                <a14:useLocalDpi xmlns:a14="http://schemas.microsoft.com/office/drawing/2010/main" val="0"/>
              </a:ext>
            </a:extLst>
          </a:blip>
          <a:stretch>
            <a:fillRect/>
          </a:stretch>
        </p:blipFill>
        <p:spPr>
          <a:xfrm>
            <a:off x="7192669" y="2857281"/>
            <a:ext cx="2256735" cy="4063749"/>
          </a:xfrm>
          <a:prstGeom prst="rect">
            <a:avLst/>
          </a:prstGeom>
        </p:spPr>
      </p:pic>
      <p:pic>
        <p:nvPicPr>
          <p:cNvPr id="11" name="Picture 1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2113576" y="3588689"/>
            <a:ext cx="3839893" cy="2834207"/>
          </a:xfrm>
          <a:prstGeom prst="rect">
            <a:avLst/>
          </a:prstGeom>
        </p:spPr>
      </p:pic>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2104151" y="981632"/>
            <a:ext cx="3839893" cy="2834207"/>
          </a:xfrm>
          <a:prstGeom prst="rect">
            <a:avLst/>
          </a:prstGeom>
          <a:effectLst>
            <a:glow rad="228600">
              <a:schemeClr val="accent1">
                <a:satMod val="175000"/>
                <a:alpha val="40000"/>
              </a:schemeClr>
            </a:glow>
          </a:effectLst>
        </p:spPr>
      </p:pic>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5000" l="9964" r="89916"/>
                    </a14:imgEffect>
                  </a14:imgLayer>
                </a14:imgProps>
              </a:ext>
              <a:ext uri="{28A0092B-C50C-407E-A947-70E740481C1C}">
                <a14:useLocalDpi xmlns:a14="http://schemas.microsoft.com/office/drawing/2010/main" val="0"/>
              </a:ext>
            </a:extLst>
          </a:blip>
          <a:stretch>
            <a:fillRect/>
          </a:stretch>
        </p:blipFill>
        <p:spPr>
          <a:xfrm>
            <a:off x="7192668" y="278501"/>
            <a:ext cx="2256735" cy="4063749"/>
          </a:xfrm>
          <a:prstGeom prst="rect">
            <a:avLst/>
          </a:prstGeom>
          <a:effectLst>
            <a:glow rad="228600">
              <a:schemeClr val="accent1">
                <a:satMod val="175000"/>
                <a:alpha val="40000"/>
              </a:schemeClr>
            </a:glow>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87365">
            <a:off x="9966800" y="4072060"/>
            <a:ext cx="1750862" cy="3114514"/>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5448" y="4320096"/>
            <a:ext cx="4654014" cy="2618443"/>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967765">
            <a:off x="4077828" y="4497603"/>
            <a:ext cx="1392143" cy="2544142"/>
          </a:xfrm>
          <a:prstGeom prst="rect">
            <a:avLst/>
          </a:prstGeom>
        </p:spPr>
      </p:pic>
      <p:pic>
        <p:nvPicPr>
          <p:cNvPr id="17" name="Picture 16"/>
          <p:cNvPicPr>
            <a:picLocks noChangeAspect="1"/>
          </p:cNvPicPr>
          <p:nvPr/>
        </p:nvPicPr>
        <p:blipFill rotWithShape="1">
          <a:blip r:embed="rId10">
            <a:extLst>
              <a:ext uri="{BEBA8EAE-BF5A-486C-A8C5-ECC9F3942E4B}">
                <a14:imgProps xmlns:a14="http://schemas.microsoft.com/office/drawing/2010/main">
                  <a14:imgLayer r:embed="rId11">
                    <a14:imgEffect>
                      <a14:saturation sat="33000"/>
                    </a14:imgEffect>
                  </a14:imgLayer>
                </a14:imgProps>
              </a:ext>
              <a:ext uri="{28A0092B-C50C-407E-A947-70E740481C1C}">
                <a14:useLocalDpi xmlns:a14="http://schemas.microsoft.com/office/drawing/2010/main" val="0"/>
              </a:ext>
            </a:extLst>
          </a:blip>
          <a:srcRect l="40918" t="42590" r="38970" b="34809"/>
          <a:stretch/>
        </p:blipFill>
        <p:spPr>
          <a:xfrm>
            <a:off x="446625" y="4594374"/>
            <a:ext cx="2788756" cy="2089291"/>
          </a:xfrm>
          <a:prstGeom prst="rect">
            <a:avLst/>
          </a:prstGeom>
        </p:spPr>
      </p:pic>
    </p:spTree>
    <p:extLst>
      <p:ext uri="{BB962C8B-B14F-4D97-AF65-F5344CB8AC3E}">
        <p14:creationId xmlns:p14="http://schemas.microsoft.com/office/powerpoint/2010/main" val="888696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747E-6 4.92964E-6 L -0.00064 -0.37245 " pathEditMode="relative" rAng="0" ptsTypes="AA">
                                      <p:cBhvr>
                                        <p:cTn id="6" dur="2000" fill="hold"/>
                                        <p:tgtEl>
                                          <p:spTgt spid="11"/>
                                        </p:tgtEl>
                                        <p:attrNameLst>
                                          <p:attrName>ppt_x</p:attrName>
                                          <p:attrName>ppt_y</p:attrName>
                                        </p:attrNameLst>
                                      </p:cBhvr>
                                      <p:rCtr x="-38" y="-18634"/>
                                    </p:animMotion>
                                  </p:childTnLst>
                                </p:cTn>
                              </p:par>
                              <p:par>
                                <p:cTn id="7" presetID="64" presetClass="path" presetSubtype="0" accel="50000" decel="50000" fill="hold" nodeType="withEffect">
                                  <p:stCondLst>
                                    <p:cond delay="0"/>
                                  </p:stCondLst>
                                  <p:childTnLst>
                                    <p:animMotion origin="layout" path="M -4.54174E-6 3.24557E-6 L -4.54174E-6 -0.36905 " pathEditMode="relative" rAng="0" ptsTypes="AA">
                                      <p:cBhvr>
                                        <p:cTn id="8" dur="2000" fill="hold"/>
                                        <p:tgtEl>
                                          <p:spTgt spid="10"/>
                                        </p:tgtEl>
                                        <p:attrNameLst>
                                          <p:attrName>ppt_x</p:attrName>
                                          <p:attrName>ppt_y</p:attrName>
                                        </p:attrNameLst>
                                      </p:cBhvr>
                                      <p:rCtr x="0" y="-18452"/>
                                    </p:animMotion>
                                  </p:childTnLst>
                                </p:cTn>
                              </p:par>
                              <p:par>
                                <p:cTn id="9" presetID="10" presetClass="exit" presetSubtype="0" fill="hold" grpId="0" nodeType="with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750"/>
                                        <p:tgtEl>
                                          <p:spTgt spid="17"/>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750"/>
                                        <p:tgtEl>
                                          <p:spTgt spid="16"/>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750"/>
                                        <p:tgtEl>
                                          <p:spTgt spid="15"/>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err="1"/>
              <a:t>Conceptos</a:t>
            </a:r>
            <a:r>
              <a:rPr lang="en-US" sz="4488" dirty="0"/>
              <a:t> </a:t>
            </a:r>
            <a:r>
              <a:rPr lang="en-US" sz="4488" dirty="0" err="1"/>
              <a:t>básicos</a:t>
            </a:r>
            <a:r>
              <a:rPr lang="en-US" sz="4488" dirty="0"/>
              <a:t> de </a:t>
            </a:r>
            <a:r>
              <a:rPr lang="en-US" sz="4488" dirty="0" err="1"/>
              <a:t>interacciones</a:t>
            </a:r>
            <a:r>
              <a:rPr lang="en-US" sz="4488" dirty="0"/>
              <a:t> con el Gamepad y Remote</a:t>
            </a:r>
          </a:p>
        </p:txBody>
      </p:sp>
      <p:grpSp>
        <p:nvGrpSpPr>
          <p:cNvPr id="20" name="Group 19"/>
          <p:cNvGrpSpPr/>
          <p:nvPr/>
        </p:nvGrpSpPr>
        <p:grpSpPr>
          <a:xfrm>
            <a:off x="1181435" y="1577315"/>
            <a:ext cx="4446528" cy="2940511"/>
            <a:chOff x="1313883" y="1942797"/>
            <a:chExt cx="4447159" cy="2940928"/>
          </a:xfrm>
        </p:grpSpPr>
        <p:sp>
          <p:nvSpPr>
            <p:cNvPr id="13" name="Rectangle 12"/>
            <p:cNvSpPr/>
            <p:nvPr/>
          </p:nvSpPr>
          <p:spPr bwMode="auto">
            <a:xfrm>
              <a:off x="1313884" y="1942798"/>
              <a:ext cx="1371585" cy="1371585"/>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2848664" y="1949301"/>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p:cNvSpPr/>
            <p:nvPr/>
          </p:nvSpPr>
          <p:spPr bwMode="auto">
            <a:xfrm>
              <a:off x="2848664" y="3503765"/>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bwMode="auto">
            <a:xfrm>
              <a:off x="1313883" y="3497261"/>
              <a:ext cx="1371586" cy="1371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4389457" y="3512140"/>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p:cNvSpPr/>
            <p:nvPr/>
          </p:nvSpPr>
          <p:spPr bwMode="auto">
            <a:xfrm>
              <a:off x="4376677" y="1942797"/>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 name="Rectangle 34"/>
          <p:cNvSpPr/>
          <p:nvPr/>
        </p:nvSpPr>
        <p:spPr bwMode="auto">
          <a:xfrm>
            <a:off x="1188201" y="1577316"/>
            <a:ext cx="1371391" cy="1371391"/>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p:cNvSpPr/>
          <p:nvPr/>
        </p:nvSpPr>
        <p:spPr bwMode="auto">
          <a:xfrm>
            <a:off x="2709232" y="1583819"/>
            <a:ext cx="1371391" cy="1371391"/>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2715998" y="3138062"/>
            <a:ext cx="1371391" cy="1371391"/>
          </a:xfrm>
          <a:prstGeom prst="rect">
            <a:avLst/>
          </a:prstGeom>
          <a:solidFill>
            <a:schemeClr val="accent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extBox 37"/>
          <p:cNvSpPr txBox="1"/>
          <p:nvPr/>
        </p:nvSpPr>
        <p:spPr>
          <a:xfrm>
            <a:off x="1188200" y="4784665"/>
            <a:ext cx="4390055"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XY Focus</a:t>
            </a:r>
          </a:p>
        </p:txBody>
      </p:sp>
      <p:grpSp>
        <p:nvGrpSpPr>
          <p:cNvPr id="41" name="Group 40"/>
          <p:cNvGrpSpPr/>
          <p:nvPr/>
        </p:nvGrpSpPr>
        <p:grpSpPr>
          <a:xfrm>
            <a:off x="6808514" y="1577316"/>
            <a:ext cx="4446528" cy="3841789"/>
            <a:chOff x="6808597" y="2026798"/>
            <a:chExt cx="4447159" cy="3842334"/>
          </a:xfrm>
        </p:grpSpPr>
        <p:grpSp>
          <p:nvGrpSpPr>
            <p:cNvPr id="21" name="Group 20"/>
            <p:cNvGrpSpPr/>
            <p:nvPr/>
          </p:nvGrpSpPr>
          <p:grpSpPr>
            <a:xfrm>
              <a:off x="6808597" y="2026798"/>
              <a:ext cx="4447159" cy="2940928"/>
              <a:chOff x="1313883" y="1942797"/>
              <a:chExt cx="4447159" cy="2940928"/>
            </a:xfrm>
          </p:grpSpPr>
          <p:sp>
            <p:nvSpPr>
              <p:cNvPr id="22" name="Rectangle 21"/>
              <p:cNvSpPr/>
              <p:nvPr/>
            </p:nvSpPr>
            <p:spPr bwMode="auto">
              <a:xfrm>
                <a:off x="1313884" y="1942798"/>
                <a:ext cx="1371585" cy="1371585"/>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2848664" y="1949301"/>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p:cNvSpPr/>
              <p:nvPr/>
            </p:nvSpPr>
            <p:spPr bwMode="auto">
              <a:xfrm>
                <a:off x="2848664" y="3503765"/>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1313883" y="3497261"/>
                <a:ext cx="1371586" cy="1371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4389457" y="3512140"/>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4376677" y="1942797"/>
                <a:ext cx="1371585" cy="13715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 name="TextBox 38"/>
            <p:cNvSpPr txBox="1"/>
            <p:nvPr/>
          </p:nvSpPr>
          <p:spPr>
            <a:xfrm>
              <a:off x="6865079" y="5234603"/>
              <a:ext cx="4390677" cy="634529"/>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Requires Pointer</a:t>
              </a:r>
            </a:p>
          </p:txBody>
        </p:sp>
      </p:gr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793" y="1528794"/>
            <a:ext cx="1333311" cy="1361881"/>
          </a:xfrm>
          <a:prstGeom prst="rect">
            <a:avLst/>
          </a:prstGeom>
        </p:spPr>
      </p:pic>
      <p:sp>
        <p:nvSpPr>
          <p:cNvPr id="42" name="L-Shape 41"/>
          <p:cNvSpPr/>
          <p:nvPr/>
        </p:nvSpPr>
        <p:spPr bwMode="auto">
          <a:xfrm rot="2178911" flipH="1">
            <a:off x="1491742" y="5730971"/>
            <a:ext cx="425175" cy="850350"/>
          </a:xfrm>
          <a:prstGeom prst="corner">
            <a:avLst/>
          </a:prstGeom>
          <a:solidFill>
            <a:srgbClr val="1BD5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42"/>
          <p:cNvSpPr txBox="1"/>
          <p:nvPr/>
        </p:nvSpPr>
        <p:spPr>
          <a:xfrm>
            <a:off x="2127427" y="5782914"/>
            <a:ext cx="3500535" cy="973456"/>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i="1" dirty="0">
                <a:gradFill>
                  <a:gsLst>
                    <a:gs pos="2917">
                      <a:srgbClr val="FFFFFF"/>
                    </a:gs>
                    <a:gs pos="30000">
                      <a:srgbClr val="FFFFFF"/>
                    </a:gs>
                  </a:gsLst>
                  <a:lin ang="5400000" scaled="0"/>
                </a:gradFill>
                <a:latin typeface="Segoe UI"/>
              </a:rPr>
              <a:t>Recommended for most UI surfaces</a:t>
            </a:r>
          </a:p>
        </p:txBody>
      </p:sp>
      <p:sp>
        <p:nvSpPr>
          <p:cNvPr id="44" name="TextBox 43"/>
          <p:cNvSpPr txBox="1"/>
          <p:nvPr/>
        </p:nvSpPr>
        <p:spPr>
          <a:xfrm>
            <a:off x="6766794" y="5726011"/>
            <a:ext cx="4475470" cy="973456"/>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i="1" dirty="0">
                <a:gradFill>
                  <a:gsLst>
                    <a:gs pos="2917">
                      <a:srgbClr val="FFFFFF"/>
                    </a:gs>
                    <a:gs pos="30000">
                      <a:srgbClr val="FFFFFF"/>
                    </a:gs>
                  </a:gsLst>
                  <a:lin ang="5400000" scaled="0"/>
                </a:gradFill>
                <a:latin typeface="Segoe UI"/>
              </a:rPr>
              <a:t>Use for drawing canvases, web content, etc.</a:t>
            </a:r>
          </a:p>
        </p:txBody>
      </p:sp>
    </p:spTree>
    <p:extLst>
      <p:ext uri="{BB962C8B-B14F-4D97-AF65-F5344CB8AC3E}">
        <p14:creationId xmlns:p14="http://schemas.microsoft.com/office/powerpoint/2010/main" val="479765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0" presetClass="path" presetSubtype="0" accel="50000" decel="50000" fill="hold" nodeType="clickEffect">
                                  <p:stCondLst>
                                    <p:cond delay="0"/>
                                  </p:stCondLst>
                                  <p:childTnLst>
                                    <p:animMotion origin="layout" path="M 1.08757E-6 -2.81888E-6 L 0.06497 -2.81888E-6 C 0.0942 -2.81888E-6 0.1302 0.069 0.1302 0.12506 L 0.1302 0.25012 " pathEditMode="relative" rAng="0" ptsTypes="AAAA">
                                      <p:cBhvr>
                                        <p:cTn id="18" dur="3000" fill="hold"/>
                                        <p:tgtEl>
                                          <p:spTgt spid="40"/>
                                        </p:tgtEl>
                                        <p:attrNameLst>
                                          <p:attrName>ppt_x</p:attrName>
                                          <p:attrName>ppt_y</p:attrName>
                                        </p:attrNameLst>
                                      </p:cBhvr>
                                      <p:rCtr x="6510" y="12506"/>
                                    </p:animMotion>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500" fill="hold"/>
                                        <p:tgtEl>
                                          <p:spTgt spid="42"/>
                                        </p:tgtEl>
                                        <p:attrNameLst>
                                          <p:attrName>ppt_w</p:attrName>
                                        </p:attrNameLst>
                                      </p:cBhvr>
                                      <p:tavLst>
                                        <p:tav tm="0">
                                          <p:val>
                                            <p:fltVal val="0"/>
                                          </p:val>
                                        </p:tav>
                                        <p:tav tm="100000">
                                          <p:val>
                                            <p:strVal val="#ppt_w"/>
                                          </p:val>
                                        </p:tav>
                                      </p:tavLst>
                                    </p:anim>
                                    <p:anim calcmode="lin" valueType="num">
                                      <p:cBhvr>
                                        <p:cTn id="24" dur="500" fill="hold"/>
                                        <p:tgtEl>
                                          <p:spTgt spid="42"/>
                                        </p:tgtEl>
                                        <p:attrNameLst>
                                          <p:attrName>ppt_h</p:attrName>
                                        </p:attrNameLst>
                                      </p:cBhvr>
                                      <p:tavLst>
                                        <p:tav tm="0">
                                          <p:val>
                                            <p:fltVal val="0"/>
                                          </p:val>
                                        </p:tav>
                                        <p:tav tm="100000">
                                          <p:val>
                                            <p:strVal val="#ppt_h"/>
                                          </p:val>
                                        </p:tav>
                                      </p:tavLst>
                                    </p:anim>
                                    <p:animEffect transition="in" filter="fade">
                                      <p:cBhvr>
                                        <p:cTn id="25" dur="500"/>
                                        <p:tgtEl>
                                          <p:spTgt spid="42"/>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6" grpId="1" animBg="1"/>
      <p:bldP spid="37" grpId="0" animBg="1"/>
      <p:bldP spid="42" grpId="0" animBg="1"/>
      <p:bldP spid="43"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5481" y="1510693"/>
            <a:ext cx="11885514" cy="3804118"/>
          </a:xfrm>
        </p:spPr>
        <p:txBody>
          <a:bodyPr/>
          <a:lstStyle/>
          <a:p>
            <a:r>
              <a:rPr lang="en-US" sz="2800" dirty="0" err="1">
                <a:latin typeface="Consolas" panose="020B0609020204030204" pitchFamily="49" charset="0"/>
              </a:rPr>
              <a:t>Application.RequiresPointer</a:t>
            </a:r>
            <a:r>
              <a:rPr lang="en-US" sz="2800" dirty="0">
                <a:latin typeface="Consolas" panose="020B0609020204030204" pitchFamily="49" charset="0"/>
              </a:rPr>
              <a:t>=</a:t>
            </a:r>
            <a:endParaRPr lang="en-US" sz="2800" dirty="0"/>
          </a:p>
          <a:p>
            <a:pPr marL="914224" lvl="4" indent="0">
              <a:buNone/>
            </a:pPr>
            <a:r>
              <a:rPr lang="en-US" sz="2800" dirty="0">
                <a:latin typeface="Consolas" panose="020B0609020204030204" pitchFamily="49" charset="0"/>
              </a:rPr>
              <a:t>"Auto"</a:t>
            </a:r>
            <a:r>
              <a:rPr lang="en-US" sz="2800" dirty="0">
                <a:latin typeface="+mj-lt"/>
              </a:rPr>
              <a:t> : XY Focus o </a:t>
            </a:r>
            <a:r>
              <a:rPr lang="en-US" sz="2800" dirty="0" err="1">
                <a:latin typeface="+mj-lt"/>
              </a:rPr>
              <a:t>puntero</a:t>
            </a:r>
            <a:r>
              <a:rPr lang="en-US" sz="2800" dirty="0">
                <a:latin typeface="+mj-lt"/>
              </a:rPr>
              <a:t> </a:t>
            </a:r>
            <a:r>
              <a:rPr lang="en-US" sz="2800" dirty="0" err="1">
                <a:latin typeface="+mj-lt"/>
              </a:rPr>
              <a:t>dependiendo</a:t>
            </a:r>
            <a:r>
              <a:rPr lang="en-US" sz="2800" dirty="0">
                <a:latin typeface="+mj-lt"/>
              </a:rPr>
              <a:t> del </a:t>
            </a:r>
            <a:r>
              <a:rPr lang="en-US" sz="2800" dirty="0" err="1">
                <a:latin typeface="+mj-lt"/>
              </a:rPr>
              <a:t>dispositivo</a:t>
            </a:r>
            <a:r>
              <a:rPr lang="en-US" sz="2800" dirty="0">
                <a:latin typeface="+mj-lt"/>
              </a:rPr>
              <a:t>  </a:t>
            </a:r>
            <a:r>
              <a:rPr lang="en-US" sz="2800" i="1" dirty="0">
                <a:latin typeface="+mj-lt"/>
              </a:rPr>
              <a:t>(</a:t>
            </a:r>
            <a:r>
              <a:rPr lang="en-US" sz="2800" i="1" dirty="0" err="1">
                <a:latin typeface="+mj-lt"/>
              </a:rPr>
              <a:t>por</a:t>
            </a:r>
            <a:r>
              <a:rPr lang="en-US" sz="2800" i="1" dirty="0">
                <a:latin typeface="+mj-lt"/>
              </a:rPr>
              <a:t> </a:t>
            </a:r>
            <a:r>
              <a:rPr lang="en-US" sz="2800" i="1" dirty="0" err="1">
                <a:latin typeface="+mj-lt"/>
              </a:rPr>
              <a:t>defecto</a:t>
            </a:r>
            <a:r>
              <a:rPr lang="en-US" sz="2800" i="1" dirty="0">
                <a:latin typeface="+mj-lt"/>
              </a:rPr>
              <a:t>)</a:t>
            </a:r>
          </a:p>
          <a:p>
            <a:pPr marL="914224" lvl="4" indent="0">
              <a:buNone/>
            </a:pPr>
            <a:r>
              <a:rPr lang="en-US" sz="2800" dirty="0">
                <a:latin typeface="Consolas" panose="020B0609020204030204" pitchFamily="49" charset="0"/>
              </a:rPr>
              <a:t>"</a:t>
            </a:r>
            <a:r>
              <a:rPr lang="en-US" sz="2800" dirty="0" err="1">
                <a:latin typeface="Consolas" panose="020B0609020204030204" pitchFamily="49" charset="0"/>
              </a:rPr>
              <a:t>WhenRequested</a:t>
            </a:r>
            <a:r>
              <a:rPr lang="en-US" sz="2800" dirty="0">
                <a:latin typeface="Consolas" panose="020B0609020204030204" pitchFamily="49" charset="0"/>
              </a:rPr>
              <a:t>"</a:t>
            </a:r>
            <a:r>
              <a:rPr lang="en-US" sz="2800" dirty="0">
                <a:latin typeface="+mj-lt"/>
              </a:rPr>
              <a:t> : XY Focus, except </a:t>
            </a:r>
            <a:r>
              <a:rPr lang="en-US" sz="2800" dirty="0" err="1">
                <a:latin typeface="+mj-lt"/>
              </a:rPr>
              <a:t>en</a:t>
            </a:r>
            <a:r>
              <a:rPr lang="en-US" sz="2800" dirty="0">
                <a:latin typeface="+mj-lt"/>
              </a:rPr>
              <a:t> </a:t>
            </a:r>
            <a:r>
              <a:rPr lang="en-US" sz="2800" dirty="0" err="1">
                <a:latin typeface="+mj-lt"/>
              </a:rPr>
              <a:t>controles</a:t>
            </a:r>
            <a:r>
              <a:rPr lang="en-US" sz="2800" dirty="0">
                <a:latin typeface="+mj-lt"/>
              </a:rPr>
              <a:t> </a:t>
            </a:r>
            <a:r>
              <a:rPr lang="en-US" sz="2800" dirty="0" err="1">
                <a:latin typeface="+mj-lt"/>
              </a:rPr>
              <a:t>donde</a:t>
            </a:r>
            <a:r>
              <a:rPr lang="en-US" sz="2800" dirty="0">
                <a:latin typeface="+mj-lt"/>
              </a:rPr>
              <a:t> se </a:t>
            </a:r>
            <a:r>
              <a:rPr lang="en-US" sz="2800" dirty="0" err="1">
                <a:latin typeface="+mj-lt"/>
              </a:rPr>
              <a:t>especifique</a:t>
            </a:r>
            <a:endParaRPr lang="en-US" sz="2800" dirty="0">
              <a:latin typeface="+mj-lt"/>
            </a:endParaRPr>
          </a:p>
          <a:p>
            <a:r>
              <a:rPr lang="en-US" sz="2800" dirty="0"/>
              <a:t>Para </a:t>
            </a:r>
            <a:r>
              <a:rPr lang="en-US" sz="2800" dirty="0" err="1"/>
              <a:t>controles</a:t>
            </a:r>
            <a:r>
              <a:rPr lang="en-US" sz="2800" dirty="0"/>
              <a:t> o </a:t>
            </a:r>
            <a:r>
              <a:rPr lang="en-US" sz="2800" dirty="0" err="1"/>
              <a:t>páginas</a:t>
            </a:r>
            <a:r>
              <a:rPr lang="en-US" sz="2800" dirty="0"/>
              <a:t> </a:t>
            </a:r>
            <a:r>
              <a:rPr lang="en-US" sz="2800" dirty="0" err="1"/>
              <a:t>específicas</a:t>
            </a:r>
            <a:r>
              <a:rPr lang="en-US" sz="2800" dirty="0"/>
              <a:t> </a:t>
            </a:r>
            <a:r>
              <a:rPr lang="en-US" sz="2800" dirty="0" err="1"/>
              <a:t>donde</a:t>
            </a:r>
            <a:r>
              <a:rPr lang="en-US" sz="2800" dirty="0"/>
              <a:t> el punter </a:t>
            </a:r>
            <a:r>
              <a:rPr lang="en-US" sz="2800" dirty="0" err="1"/>
              <a:t>tenga</a:t>
            </a:r>
            <a:r>
              <a:rPr lang="en-US" sz="2800" dirty="0"/>
              <a:t> </a:t>
            </a:r>
            <a:r>
              <a:rPr lang="en-US" sz="2800" dirty="0" err="1"/>
              <a:t>sentido</a:t>
            </a:r>
            <a:r>
              <a:rPr lang="en-US" sz="2800" dirty="0"/>
              <a:t>:</a:t>
            </a:r>
          </a:p>
          <a:p>
            <a:pPr marL="914224" lvl="4" indent="0">
              <a:buNone/>
            </a:pPr>
            <a:r>
              <a:rPr lang="en-US" sz="2800" dirty="0" err="1">
                <a:latin typeface="Consolas" panose="020B0609020204030204" pitchFamily="49" charset="0"/>
              </a:rPr>
              <a:t>Control.RequiresPointer</a:t>
            </a:r>
            <a:r>
              <a:rPr lang="en-US" sz="2800" dirty="0">
                <a:latin typeface="Consolas" panose="020B0609020204030204" pitchFamily="49" charset="0"/>
              </a:rPr>
              <a:t>="</a:t>
            </a:r>
            <a:r>
              <a:rPr lang="en-US" sz="2800" dirty="0" err="1">
                <a:latin typeface="Consolas" panose="020B0609020204030204" pitchFamily="49" charset="0"/>
              </a:rPr>
              <a:t>WhenFocused</a:t>
            </a:r>
            <a:r>
              <a:rPr lang="en-US" sz="2800" dirty="0">
                <a:latin typeface="Consolas" panose="020B0609020204030204" pitchFamily="49" charset="0"/>
              </a:rPr>
              <a:t>"&gt;</a:t>
            </a:r>
          </a:p>
          <a:p>
            <a:r>
              <a:rPr lang="en-US" sz="2800" dirty="0"/>
              <a:t>   o</a:t>
            </a:r>
          </a:p>
          <a:p>
            <a:pPr marL="914224" lvl="4" indent="0">
              <a:buNone/>
            </a:pPr>
            <a:r>
              <a:rPr lang="en-US" sz="2800" dirty="0" err="1">
                <a:latin typeface="Consolas" panose="020B0609020204030204" pitchFamily="49" charset="0"/>
              </a:rPr>
              <a:t>Control.RequiresPointer</a:t>
            </a:r>
            <a:r>
              <a:rPr lang="en-US" sz="2800" dirty="0">
                <a:latin typeface="Consolas" panose="020B0609020204030204" pitchFamily="49" charset="0"/>
              </a:rPr>
              <a:t>="</a:t>
            </a:r>
            <a:r>
              <a:rPr lang="en-US" sz="2800" dirty="0" err="1">
                <a:latin typeface="Consolas" panose="020B0609020204030204" pitchFamily="49" charset="0"/>
              </a:rPr>
              <a:t>WhenEngaged</a:t>
            </a:r>
            <a:r>
              <a:rPr lang="en-US" sz="2800" dirty="0">
                <a:latin typeface="Consolas" panose="020B0609020204030204" pitchFamily="49" charset="0"/>
              </a:rPr>
              <a:t>"&gt;</a:t>
            </a:r>
          </a:p>
        </p:txBody>
      </p:sp>
      <p:sp>
        <p:nvSpPr>
          <p:cNvPr id="2" name="Title 1"/>
          <p:cNvSpPr>
            <a:spLocks noGrp="1"/>
          </p:cNvSpPr>
          <p:nvPr>
            <p:ph type="title"/>
          </p:nvPr>
        </p:nvSpPr>
        <p:spPr/>
        <p:txBody>
          <a:bodyPr/>
          <a:lstStyle/>
          <a:p>
            <a:pPr lvl="0"/>
            <a:r>
              <a:rPr lang="en-US" dirty="0" err="1"/>
              <a:t>Configurando</a:t>
            </a:r>
            <a:r>
              <a:rPr lang="en-US" dirty="0"/>
              <a:t> XY Focus vs. </a:t>
            </a:r>
            <a:r>
              <a:rPr lang="en-US" dirty="0" err="1"/>
              <a:t>puntero</a:t>
            </a:r>
            <a:endParaRPr lang="en-US" dirty="0"/>
          </a:p>
        </p:txBody>
      </p:sp>
      <p:sp>
        <p:nvSpPr>
          <p:cNvPr id="6" name="L-Shape 5"/>
          <p:cNvSpPr/>
          <p:nvPr/>
        </p:nvSpPr>
        <p:spPr bwMode="auto">
          <a:xfrm rot="2178911" flipH="1">
            <a:off x="668905" y="2260616"/>
            <a:ext cx="425175" cy="850350"/>
          </a:xfrm>
          <a:prstGeom prst="corner">
            <a:avLst/>
          </a:prstGeom>
          <a:solidFill>
            <a:srgbClr val="1BD5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chemeClr val="bg1"/>
                </a:solidFill>
              </a:rPr>
              <a:t>Botones</a:t>
            </a:r>
            <a:r>
              <a:rPr lang="en-US" dirty="0">
                <a:solidFill>
                  <a:schemeClr val="bg1"/>
                </a:solidFill>
              </a:rPr>
              <a:t> del Gamepad y el Remote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436475" cy="6994524"/>
          </a:xfrm>
          <a:prstGeom prst="rect">
            <a:avLst/>
          </a:prstGeom>
          <a:solidFill>
            <a:schemeClr val="accent1"/>
          </a:solidFill>
        </p:spPr>
      </p:pic>
    </p:spTree>
    <p:extLst>
      <p:ext uri="{BB962C8B-B14F-4D97-AF65-F5344CB8AC3E}">
        <p14:creationId xmlns:p14="http://schemas.microsoft.com/office/powerpoint/2010/main" val="3205392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4400" dirty="0"/>
              <a:t>Tus aplicaciones en pantalla grande en Xbox </a:t>
            </a:r>
            <a:r>
              <a:rPr lang="es-ES_tradnl" sz="4400" dirty="0" err="1"/>
              <a:t>One</a:t>
            </a:r>
            <a:endParaRPr lang="es-ES_tradnl" sz="4400" dirty="0"/>
          </a:p>
        </p:txBody>
      </p:sp>
      <p:sp>
        <p:nvSpPr>
          <p:cNvPr id="3" name="Marcador de texto 2"/>
          <p:cNvSpPr>
            <a:spLocks noGrp="1"/>
          </p:cNvSpPr>
          <p:nvPr>
            <p:ph type="body" sz="quarter" idx="14"/>
          </p:nvPr>
        </p:nvSpPr>
        <p:spPr/>
        <p:txBody>
          <a:bodyPr/>
          <a:lstStyle/>
          <a:p>
            <a:r>
              <a:rPr lang="es-ES_tradnl" dirty="0"/>
              <a:t>Javier Suárez Ruiz</a:t>
            </a:r>
          </a:p>
          <a:p>
            <a:r>
              <a:rPr lang="es-ES_tradnl" sz="1600" dirty="0" err="1"/>
              <a:t>Developer</a:t>
            </a:r>
            <a:r>
              <a:rPr lang="es-ES_tradnl" sz="1600" dirty="0"/>
              <a:t> en Plain Concepts</a:t>
            </a:r>
          </a:p>
          <a:p>
            <a:r>
              <a:rPr lang="es-ES_tradnl" sz="1600" dirty="0"/>
              <a:t>Microsoft MVP</a:t>
            </a:r>
          </a:p>
          <a:p>
            <a:r>
              <a:rPr lang="es-ES_tradnl" sz="1600" dirty="0"/>
              <a:t>@</a:t>
            </a:r>
            <a:r>
              <a:rPr lang="es-ES_tradnl" sz="1600" dirty="0" err="1"/>
              <a:t>jsuarezruiz</a:t>
            </a:r>
            <a:endParaRPr lang="es-ES_tradnl" sz="1600" dirty="0"/>
          </a:p>
        </p:txBody>
      </p:sp>
      <p:pic>
        <p:nvPicPr>
          <p:cNvPr id="4" name="Picture 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5491" b="81254" l="21601" r="77348"/>
                    </a14:imgEffect>
                  </a14:imgLayer>
                </a14:imgProps>
              </a:ext>
              <a:ext uri="{28A0092B-C50C-407E-A947-70E740481C1C}">
                <a14:useLocalDpi xmlns:a14="http://schemas.microsoft.com/office/drawing/2010/main" val="0"/>
              </a:ext>
            </a:extLst>
          </a:blip>
          <a:srcRect l="22081" t="11355" r="23363" b="17068"/>
          <a:stretch/>
        </p:blipFill>
        <p:spPr>
          <a:xfrm>
            <a:off x="4465637" y="3577495"/>
            <a:ext cx="1858296" cy="1371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436475" cy="6994524"/>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r>
              <a:rPr lang="en-US" dirty="0" err="1"/>
              <a:t>Inputs</a:t>
            </a:r>
            <a:endParaRPr lang="en-US" dirty="0"/>
          </a:p>
        </p:txBody>
      </p:sp>
      <p:sp>
        <p:nvSpPr>
          <p:cNvPr id="7" name="Plus 6"/>
          <p:cNvSpPr/>
          <p:nvPr/>
        </p:nvSpPr>
        <p:spPr bwMode="auto">
          <a:xfrm>
            <a:off x="2928945" y="3667592"/>
            <a:ext cx="644702" cy="642508"/>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p:cNvSpPr/>
          <p:nvPr/>
        </p:nvSpPr>
        <p:spPr bwMode="auto">
          <a:xfrm>
            <a:off x="9160538" y="2659436"/>
            <a:ext cx="887520" cy="903455"/>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2622465" y="3161744"/>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6" name="Table 35"/>
          <p:cNvGraphicFramePr>
            <a:graphicFrameLocks noGrp="1"/>
          </p:cNvGraphicFramePr>
          <p:nvPr>
            <p:extLst/>
          </p:nvPr>
        </p:nvGraphicFramePr>
        <p:xfrm>
          <a:off x="1052666" y="5332299"/>
          <a:ext cx="3901656" cy="1581759"/>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tblGrid>
              <a:tr h="650989">
                <a:tc>
                  <a:txBody>
                    <a:bodyPr/>
                    <a:lstStyle/>
                    <a:p>
                      <a:r>
                        <a:rPr lang="en-US" sz="1800" b="1" dirty="0" err="1">
                          <a:solidFill>
                            <a:schemeClr val="tx1"/>
                          </a:solidFill>
                        </a:rPr>
                        <a:t>Botón</a:t>
                      </a:r>
                      <a:endParaRPr lang="en-US" sz="1800" b="1" dirty="0">
                        <a:solidFill>
                          <a:schemeClr val="tx1"/>
                        </a:solidFill>
                      </a:endParaRPr>
                    </a:p>
                  </a:txBody>
                  <a:tcPr marL="91427" marR="91427" marT="45713" marB="45713">
                    <a:solidFill>
                      <a:schemeClr val="bg1"/>
                    </a:solidFill>
                  </a:tcPr>
                </a:tc>
                <a:tc>
                  <a:txBody>
                    <a:bodyPr/>
                    <a:lstStyle/>
                    <a:p>
                      <a:r>
                        <a:rPr lang="en-US" sz="1800" baseline="0" dirty="0">
                          <a:solidFill>
                            <a:schemeClr val="tx1"/>
                          </a:solidFill>
                        </a:rPr>
                        <a:t>Stick/D-pad </a:t>
                      </a:r>
                      <a:r>
                        <a:rPr lang="en-US" sz="1800" baseline="0" dirty="0" err="1">
                          <a:solidFill>
                            <a:schemeClr val="tx1"/>
                          </a:solidFill>
                        </a:rPr>
                        <a:t>izquierdo</a:t>
                      </a:r>
                      <a:endParaRPr lang="en-US" sz="1800" dirty="0">
                        <a:solidFill>
                          <a:schemeClr val="tx1"/>
                        </a:solidFill>
                      </a:endParaRP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solidFill>
                            <a:schemeClr val="tx1"/>
                          </a:solidFill>
                        </a:rPr>
                        <a:t>Comportamiento</a:t>
                      </a:r>
                      <a:endParaRPr lang="en-US" sz="1800" b="1" dirty="0">
                        <a:solidFill>
                          <a:schemeClr val="tx1"/>
                        </a:solidFill>
                      </a:endParaRPr>
                    </a:p>
                    <a:p>
                      <a:endParaRPr lang="en-US" sz="1800" b="1" dirty="0">
                        <a:solidFill>
                          <a:schemeClr val="tx1"/>
                        </a:solidFill>
                      </a:endParaRPr>
                    </a:p>
                  </a:txBody>
                  <a:tcPr marL="91427" marR="91427" marT="45713" marB="45713">
                    <a:solidFill>
                      <a:schemeClr val="bg1"/>
                    </a:solidFill>
                  </a:tcPr>
                </a:tc>
                <a:tc>
                  <a:txBody>
                    <a:bodyPr/>
                    <a:lstStyle/>
                    <a:p>
                      <a:r>
                        <a:rPr lang="en-US" sz="1800" dirty="0" err="1">
                          <a:solidFill>
                            <a:schemeClr val="tx1"/>
                          </a:solidFill>
                        </a:rPr>
                        <a:t>Mueve</a:t>
                      </a:r>
                      <a:r>
                        <a:rPr lang="en-US" sz="1800" dirty="0">
                          <a:solidFill>
                            <a:schemeClr val="tx1"/>
                          </a:solidFill>
                        </a:rPr>
                        <a:t> el </a:t>
                      </a:r>
                      <a:r>
                        <a:rPr lang="en-US" sz="1800" dirty="0" err="1">
                          <a:solidFill>
                            <a:schemeClr val="tx1"/>
                          </a:solidFill>
                        </a:rPr>
                        <a:t>focoFocus</a:t>
                      </a:r>
                      <a:endParaRPr lang="en-US" sz="1800" dirty="0">
                        <a:solidFill>
                          <a:schemeClr val="tx1"/>
                        </a:solidFill>
                      </a:endParaRP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3250415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
        <p:nvSpPr>
          <p:cNvPr id="2" name="Oval 1"/>
          <p:cNvSpPr/>
          <p:nvPr/>
        </p:nvSpPr>
        <p:spPr bwMode="auto">
          <a:xfrm>
            <a:off x="4593296" y="3539664"/>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9467455" y="2963862"/>
            <a:ext cx="282877" cy="284209"/>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nvPr>
        </p:nvGraphicFramePr>
        <p:xfrm>
          <a:off x="1052667" y="5490321"/>
          <a:ext cx="5852484" cy="1581759"/>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tblGrid>
              <a:tr h="650989">
                <a:tc>
                  <a:txBody>
                    <a:bodyPr/>
                    <a:lstStyle/>
                    <a:p>
                      <a:r>
                        <a:rPr lang="en-US" sz="1800" b="1" dirty="0" err="1">
                          <a:solidFill>
                            <a:schemeClr val="tx1"/>
                          </a:solidFill>
                        </a:rPr>
                        <a:t>Botón</a:t>
                      </a:r>
                      <a:endParaRPr lang="en-US" sz="1800" b="1" dirty="0">
                        <a:solidFill>
                          <a:schemeClr val="tx1"/>
                        </a:solidFill>
                      </a:endParaRPr>
                    </a:p>
                  </a:txBody>
                  <a:tcPr marL="91427" marR="91427" marT="45713" marB="45713">
                    <a:solidFill>
                      <a:schemeClr val="bg1"/>
                    </a:solidFill>
                  </a:tcPr>
                </a:tc>
                <a:tc>
                  <a:txBody>
                    <a:bodyPr/>
                    <a:lstStyle/>
                    <a:p>
                      <a:r>
                        <a:rPr lang="en-US" sz="1800" baseline="0" dirty="0">
                          <a:solidFill>
                            <a:schemeClr val="tx1"/>
                          </a:solidFill>
                        </a:rPr>
                        <a:t>Stick/D-pad </a:t>
                      </a:r>
                      <a:r>
                        <a:rPr lang="en-US" sz="1800" baseline="0" dirty="0" err="1">
                          <a:solidFill>
                            <a:schemeClr val="tx1"/>
                          </a:solidFill>
                        </a:rPr>
                        <a:t>izquierdo</a:t>
                      </a:r>
                      <a:endParaRPr lang="en-US" sz="1800" dirty="0">
                        <a:solidFill>
                          <a:schemeClr val="tx1"/>
                        </a:solidFill>
                      </a:endParaRPr>
                    </a:p>
                  </a:txBody>
                  <a:tcPr marL="91427" marR="91427" marT="45713" marB="45713">
                    <a:solidFill>
                      <a:schemeClr val="bg1"/>
                    </a:solidFill>
                  </a:tcPr>
                </a:tc>
                <a:tc>
                  <a:txBody>
                    <a:bodyPr/>
                    <a:lstStyle/>
                    <a:p>
                      <a:r>
                        <a:rPr lang="en-US" sz="1800" dirty="0">
                          <a:solidFill>
                            <a:schemeClr val="tx1"/>
                          </a:solidFill>
                        </a:rPr>
                        <a:t>A/Select</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solidFill>
                            <a:schemeClr val="tx1"/>
                          </a:solidFill>
                        </a:rPr>
                        <a:t>Comportamiento</a:t>
                      </a:r>
                      <a:endParaRPr lang="en-US" sz="1800" b="1" dirty="0">
                        <a:solidFill>
                          <a:schemeClr val="tx1"/>
                        </a:solidFill>
                      </a:endParaRPr>
                    </a:p>
                    <a:p>
                      <a:endParaRPr lang="en-US" sz="1800" b="1" dirty="0">
                        <a:solidFill>
                          <a:schemeClr val="tx1"/>
                        </a:solidFill>
                      </a:endParaRPr>
                    </a:p>
                  </a:txBody>
                  <a:tcPr marL="91427" marR="91427" marT="45713" marB="45713">
                    <a:solidFill>
                      <a:schemeClr val="bg1"/>
                    </a:solidFill>
                  </a:tcPr>
                </a:tc>
                <a:tc>
                  <a:txBody>
                    <a:bodyPr/>
                    <a:lstStyle/>
                    <a:p>
                      <a:r>
                        <a:rPr lang="en-US" sz="1800" dirty="0" err="1">
                          <a:solidFill>
                            <a:schemeClr val="tx1"/>
                          </a:solidFill>
                        </a:rPr>
                        <a:t>Mueve</a:t>
                      </a:r>
                      <a:r>
                        <a:rPr lang="en-US" sz="1800" dirty="0">
                          <a:solidFill>
                            <a:schemeClr val="tx1"/>
                          </a:solidFill>
                        </a:rPr>
                        <a:t> el </a:t>
                      </a:r>
                      <a:r>
                        <a:rPr lang="en-US" sz="1800" dirty="0" err="1">
                          <a:solidFill>
                            <a:schemeClr val="tx1"/>
                          </a:solidFill>
                        </a:rPr>
                        <a:t>foco</a:t>
                      </a:r>
                      <a:endParaRPr lang="en-US" sz="1800" dirty="0">
                        <a:solidFill>
                          <a:schemeClr val="tx1"/>
                        </a:solidFill>
                      </a:endParaRPr>
                    </a:p>
                  </a:txBody>
                  <a:tcPr marL="91427" marR="91427" marT="45713" marB="45713">
                    <a:solidFill>
                      <a:schemeClr val="bg1"/>
                    </a:solidFill>
                  </a:tcPr>
                </a:tc>
                <a:tc>
                  <a:txBody>
                    <a:bodyPr/>
                    <a:lstStyle/>
                    <a:p>
                      <a:r>
                        <a:rPr lang="en-US" sz="1800" dirty="0">
                          <a:solidFill>
                            <a:schemeClr val="tx1"/>
                          </a:solidFill>
                        </a:rPr>
                        <a:t>“Click”</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2983786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436475" cy="6994524"/>
          </a:xfrm>
          <a:prstGeom prst="rect">
            <a:avLst/>
          </a:prstGeom>
          <a:solidFill>
            <a:schemeClr val="accent1"/>
          </a:solidFill>
          <a:ln>
            <a:noFill/>
          </a:ln>
        </p:spPr>
      </p:pic>
      <p:sp>
        <p:nvSpPr>
          <p:cNvPr id="13" name="Oval 12"/>
          <p:cNvSpPr/>
          <p:nvPr/>
        </p:nvSpPr>
        <p:spPr bwMode="auto">
          <a:xfrm>
            <a:off x="4834570" y="328581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9107552" y="363236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nvPr>
        </p:nvGraphicFramePr>
        <p:xfrm>
          <a:off x="458389" y="5406147"/>
          <a:ext cx="7803312" cy="1581759"/>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t>Comportamiento</a:t>
                      </a:r>
                      <a:endParaRPr lang="en-US" sz="1800" b="1" dirty="0"/>
                    </a:p>
                    <a:p>
                      <a:endParaRPr lang="en-US" sz="1800" b="1" dirty="0"/>
                    </a:p>
                  </a:txBody>
                  <a:tcPr marL="91427" marR="91427" marT="45713" marB="45713">
                    <a:solidFill>
                      <a:schemeClr val="bg1"/>
                    </a:solidFill>
                  </a:tcPr>
                </a:tc>
                <a:tc>
                  <a:txBody>
                    <a:bodyPr/>
                    <a:lstStyle/>
                    <a:p>
                      <a:r>
                        <a:rPr lang="en-US" sz="1800" dirty="0" err="1"/>
                        <a:t>Mueve</a:t>
                      </a:r>
                      <a:r>
                        <a:rPr lang="en-US" sz="1800" baseline="0" dirty="0"/>
                        <a:t> el </a:t>
                      </a:r>
                      <a:r>
                        <a:rPr lang="en-US" sz="1800" baseline="0" dirty="0" err="1"/>
                        <a:t>foco</a:t>
                      </a:r>
                      <a:endParaRPr lang="en-US" sz="1800" dirty="0"/>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err="1"/>
                        <a:t>Ir</a:t>
                      </a:r>
                      <a:r>
                        <a:rPr lang="en-US" sz="1800" baseline="0" dirty="0"/>
                        <a:t> </a:t>
                      </a:r>
                      <a:r>
                        <a:rPr lang="en-US" sz="1800" baseline="0" dirty="0" err="1"/>
                        <a:t>atrás</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
        <p:nvSpPr>
          <p:cNvPr id="10" name="Title 3"/>
          <p:cNvSpPr>
            <a:spLocks noGrp="1"/>
          </p:cNvSpPr>
          <p:nvPr>
            <p:ph type="title"/>
          </p:nvPr>
        </p:nvSpPr>
        <p:spPr>
          <a:xfrm>
            <a:off x="275481" y="209578"/>
            <a:ext cx="11885514" cy="1001685"/>
          </a:xfrm>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267139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a:solidFill>
            <a:schemeClr val="accent1"/>
          </a:solidFill>
        </p:spPr>
      </p:pic>
      <p:sp>
        <p:nvSpPr>
          <p:cNvPr id="17" name="Oval 16"/>
          <p:cNvSpPr/>
          <p:nvPr/>
        </p:nvSpPr>
        <p:spPr bwMode="auto">
          <a:xfrm>
            <a:off x="9899130" y="2361000"/>
            <a:ext cx="213347" cy="208660"/>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5" name="Table 34"/>
          <p:cNvGraphicFramePr>
            <a:graphicFrameLocks noGrp="1"/>
          </p:cNvGraphicFramePr>
          <p:nvPr>
            <p:extLst/>
          </p:nvPr>
        </p:nvGraphicFramePr>
        <p:xfrm>
          <a:off x="458390" y="5466103"/>
          <a:ext cx="9754140" cy="1311422"/>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gridCol w="1950828">
                  <a:extLst>
                    <a:ext uri="{9D8B030D-6E8A-4147-A177-3AD203B41FA5}">
                      <a16:colId xmlns:a16="http://schemas.microsoft.com/office/drawing/2014/main" val="183341940"/>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tc>
                  <a:txBody>
                    <a:bodyPr/>
                    <a:lstStyle/>
                    <a:p>
                      <a:r>
                        <a:rPr lang="en-US" sz="1800" dirty="0"/>
                        <a:t>Menu</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a:t>Mover el </a:t>
                      </a:r>
                      <a:r>
                        <a:rPr lang="en-US" sz="1800" dirty="0" err="1"/>
                        <a:t>foco</a:t>
                      </a:r>
                      <a:endParaRPr lang="en-US" sz="1800" dirty="0"/>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err="1"/>
                        <a:t>Ir</a:t>
                      </a:r>
                      <a:r>
                        <a:rPr lang="en-US" sz="1800" dirty="0"/>
                        <a:t> </a:t>
                      </a:r>
                      <a:r>
                        <a:rPr lang="en-US" sz="1800" dirty="0" err="1"/>
                        <a:t>atrás</a:t>
                      </a:r>
                      <a:endParaRPr lang="en-US" sz="1800" dirty="0"/>
                    </a:p>
                  </a:txBody>
                  <a:tcPr marL="91427" marR="91427" marT="45713" marB="45713">
                    <a:solidFill>
                      <a:schemeClr val="bg1"/>
                    </a:solidFill>
                  </a:tcPr>
                </a:tc>
                <a:tc>
                  <a:txBody>
                    <a:bodyPr/>
                    <a:lstStyle/>
                    <a:p>
                      <a:r>
                        <a:rPr lang="en-US" sz="1800" dirty="0" err="1"/>
                        <a:t>Mostrar</a:t>
                      </a:r>
                      <a:r>
                        <a:rPr lang="en-US" sz="1800" dirty="0"/>
                        <a:t> menu contextual</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939915" y="5826954"/>
            <a:ext cx="322720" cy="398595"/>
          </a:xfrm>
          <a:prstGeom prst="rect">
            <a:avLst/>
          </a:prstGeom>
        </p:spPr>
      </p:pic>
      <p:sp>
        <p:nvSpPr>
          <p:cNvPr id="37" name="Oval 36"/>
          <p:cNvSpPr/>
          <p:nvPr/>
        </p:nvSpPr>
        <p:spPr bwMode="auto">
          <a:xfrm>
            <a:off x="3946515" y="332425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itle 3"/>
          <p:cNvSpPr>
            <a:spLocks noGrp="1"/>
          </p:cNvSpPr>
          <p:nvPr>
            <p:ph type="title"/>
          </p:nvPr>
        </p:nvSpPr>
        <p:spPr>
          <a:xfrm>
            <a:off x="275481" y="209578"/>
            <a:ext cx="11885514" cy="1001685"/>
          </a:xfrm>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3535002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graphicFrame>
        <p:nvGraphicFramePr>
          <p:cNvPr id="35" name="Table 34"/>
          <p:cNvGraphicFramePr>
            <a:graphicFrameLocks noGrp="1"/>
          </p:cNvGraphicFramePr>
          <p:nvPr>
            <p:extLst/>
          </p:nvPr>
        </p:nvGraphicFramePr>
        <p:xfrm>
          <a:off x="458390" y="5312896"/>
          <a:ext cx="11704968" cy="1311422"/>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gridCol w="1950828">
                  <a:extLst>
                    <a:ext uri="{9D8B030D-6E8A-4147-A177-3AD203B41FA5}">
                      <a16:colId xmlns:a16="http://schemas.microsoft.com/office/drawing/2014/main" val="183341940"/>
                    </a:ext>
                  </a:extLst>
                </a:gridCol>
                <a:gridCol w="1950828">
                  <a:extLst>
                    <a:ext uri="{9D8B030D-6E8A-4147-A177-3AD203B41FA5}">
                      <a16:colId xmlns:a16="http://schemas.microsoft.com/office/drawing/2014/main" val="4260370319"/>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tc>
                  <a:txBody>
                    <a:bodyPr/>
                    <a:lstStyle/>
                    <a:p>
                      <a:r>
                        <a:rPr lang="en-US" sz="1800" dirty="0"/>
                        <a:t>Menu</a:t>
                      </a:r>
                    </a:p>
                  </a:txBody>
                  <a:tcPr marL="91427" marR="91427" marT="45713" marB="45713">
                    <a:solidFill>
                      <a:schemeClr val="bg1"/>
                    </a:solidFill>
                  </a:tcPr>
                </a:tc>
                <a:tc>
                  <a:txBody>
                    <a:bodyPr/>
                    <a:lstStyle/>
                    <a:p>
                      <a:r>
                        <a:rPr lang="en-US" sz="1800" dirty="0"/>
                        <a:t>View</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a:t>Move Focus</a:t>
                      </a:r>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a:t>Go Back</a:t>
                      </a:r>
                    </a:p>
                  </a:txBody>
                  <a:tcPr marL="91427" marR="91427" marT="45713" marB="45713">
                    <a:solidFill>
                      <a:schemeClr val="bg1"/>
                    </a:solidFill>
                  </a:tcPr>
                </a:tc>
                <a:tc>
                  <a:txBody>
                    <a:bodyPr/>
                    <a:lstStyle/>
                    <a:p>
                      <a:r>
                        <a:rPr lang="en-US" sz="1800" dirty="0" err="1"/>
                        <a:t>Mostrar</a:t>
                      </a:r>
                      <a:r>
                        <a:rPr lang="en-US" sz="1800" dirty="0"/>
                        <a:t> menus </a:t>
                      </a:r>
                      <a:r>
                        <a:rPr lang="en-US" sz="1800" dirty="0" err="1"/>
                        <a:t>contextuales</a:t>
                      </a:r>
                      <a:endParaRPr lang="en-US" sz="1800" dirty="0"/>
                    </a:p>
                  </a:txBody>
                  <a:tcPr marL="91427" marR="91427" marT="45713" marB="45713">
                    <a:solidFill>
                      <a:schemeClr val="bg1"/>
                    </a:solidFill>
                  </a:tcPr>
                </a:tc>
                <a:tc>
                  <a:txBody>
                    <a:bodyPr/>
                    <a:lstStyle/>
                    <a:p>
                      <a:r>
                        <a:rPr lang="en-US" sz="1800" dirty="0" err="1"/>
                        <a:t>Motrar</a:t>
                      </a:r>
                      <a:r>
                        <a:rPr lang="en-US" sz="1800" dirty="0"/>
                        <a:t> </a:t>
                      </a:r>
                      <a:r>
                        <a:rPr lang="en-US" sz="1800" dirty="0" err="1"/>
                        <a:t>paneles</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
        <p:nvSpPr>
          <p:cNvPr id="7" name="Oval 6"/>
          <p:cNvSpPr/>
          <p:nvPr/>
        </p:nvSpPr>
        <p:spPr bwMode="auto">
          <a:xfrm>
            <a:off x="9106223" y="2382147"/>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939915" y="5826954"/>
            <a:ext cx="322720" cy="398595"/>
          </a:xfrm>
          <a:prstGeom prst="rect">
            <a:avLst/>
          </a:prstGeom>
        </p:spPr>
      </p:pic>
      <p:sp>
        <p:nvSpPr>
          <p:cNvPr id="11" name="Oval 10"/>
          <p:cNvSpPr/>
          <p:nvPr/>
        </p:nvSpPr>
        <p:spPr bwMode="auto">
          <a:xfrm>
            <a:off x="3409882" y="332425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10807126" y="5826954"/>
            <a:ext cx="322720" cy="398595"/>
          </a:xfrm>
          <a:prstGeom prst="rect">
            <a:avLst/>
          </a:prstGeom>
        </p:spPr>
      </p:pic>
      <p:sp>
        <p:nvSpPr>
          <p:cNvPr id="13" name="Title 3"/>
          <p:cNvSpPr>
            <a:spLocks noGrp="1"/>
          </p:cNvSpPr>
          <p:nvPr>
            <p:ph type="title"/>
          </p:nvPr>
        </p:nvSpPr>
        <p:spPr>
          <a:xfrm>
            <a:off x="275481" y="209578"/>
            <a:ext cx="11885514" cy="1001685"/>
          </a:xfrm>
        </p:spPr>
        <p:txBody>
          <a:bodyPr/>
          <a:lstStyle/>
          <a:p>
            <a:r>
              <a:rPr lang="en-US" dirty="0">
                <a:solidFill>
                  <a:schemeClr val="bg1"/>
                </a:solidFill>
              </a:rPr>
              <a:t>Los </a:t>
            </a:r>
            <a:r>
              <a:rPr lang="en-US" dirty="0" err="1">
                <a:solidFill>
                  <a:schemeClr val="bg1"/>
                </a:solidFill>
              </a:rPr>
              <a:t>más</a:t>
            </a:r>
            <a:r>
              <a:rPr lang="en-US" dirty="0">
                <a:solidFill>
                  <a:schemeClr val="bg1"/>
                </a:solidFill>
              </a:rPr>
              <a:t> </a:t>
            </a:r>
            <a:r>
              <a:rPr lang="en-US" dirty="0" err="1">
                <a:solidFill>
                  <a:schemeClr val="bg1"/>
                </a:solidFill>
              </a:rPr>
              <a:t>usados</a:t>
            </a:r>
            <a:endParaRPr lang="en-US" dirty="0">
              <a:solidFill>
                <a:schemeClr val="bg1"/>
              </a:solidFill>
            </a:endParaRPr>
          </a:p>
        </p:txBody>
      </p:sp>
    </p:spTree>
    <p:extLst>
      <p:ext uri="{BB962C8B-B14F-4D97-AF65-F5344CB8AC3E}">
        <p14:creationId xmlns:p14="http://schemas.microsoft.com/office/powerpoint/2010/main" val="667950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436475" cy="6994524"/>
          </a:xfrm>
          <a:prstGeom prst="rect">
            <a:avLst/>
          </a:prstGeom>
          <a:solidFill>
            <a:schemeClr val="accent1"/>
          </a:solidFill>
        </p:spPr>
      </p:pic>
      <p:sp>
        <p:nvSpPr>
          <p:cNvPr id="9" name="Plus 8"/>
          <p:cNvSpPr/>
          <p:nvPr/>
        </p:nvSpPr>
        <p:spPr bwMode="auto">
          <a:xfrm>
            <a:off x="2931561" y="3671244"/>
            <a:ext cx="644702" cy="642508"/>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9151576" y="2659436"/>
            <a:ext cx="887520" cy="903455"/>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2622463" y="3152779"/>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p:cNvSpPr/>
          <p:nvPr/>
        </p:nvSpPr>
        <p:spPr bwMode="auto">
          <a:xfrm>
            <a:off x="4586660" y="3545091"/>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p:cNvSpPr/>
          <p:nvPr/>
        </p:nvSpPr>
        <p:spPr bwMode="auto">
          <a:xfrm>
            <a:off x="9469736" y="2951562"/>
            <a:ext cx="282877" cy="284209"/>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4816642" y="328581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9116515" y="363236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p:cNvSpPr/>
          <p:nvPr/>
        </p:nvSpPr>
        <p:spPr bwMode="auto">
          <a:xfrm>
            <a:off x="3937551" y="330632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p:cNvSpPr/>
          <p:nvPr/>
        </p:nvSpPr>
        <p:spPr bwMode="auto">
          <a:xfrm>
            <a:off x="9890166" y="2369965"/>
            <a:ext cx="213347" cy="208660"/>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p:cNvSpPr/>
          <p:nvPr/>
        </p:nvSpPr>
        <p:spPr bwMode="auto">
          <a:xfrm>
            <a:off x="9106224" y="2373181"/>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8939915" y="5826954"/>
            <a:ext cx="322720" cy="398595"/>
          </a:xfrm>
          <a:prstGeom prst="rect">
            <a:avLst/>
          </a:prstGeom>
        </p:spPr>
      </p:pic>
      <p:sp>
        <p:nvSpPr>
          <p:cNvPr id="36" name="Oval 35"/>
          <p:cNvSpPr/>
          <p:nvPr/>
        </p:nvSpPr>
        <p:spPr bwMode="auto">
          <a:xfrm>
            <a:off x="3409887" y="3306320"/>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10807126" y="5826954"/>
            <a:ext cx="322720" cy="398595"/>
          </a:xfrm>
          <a:prstGeom prst="rect">
            <a:avLst/>
          </a:prstGeom>
        </p:spPr>
      </p:pic>
      <p:sp>
        <p:nvSpPr>
          <p:cNvPr id="19" name="Title 3"/>
          <p:cNvSpPr>
            <a:spLocks noGrp="1"/>
          </p:cNvSpPr>
          <p:nvPr>
            <p:ph type="title"/>
          </p:nvPr>
        </p:nvSpPr>
        <p:spPr/>
        <p:txBody>
          <a:bodyPr/>
          <a:lstStyle/>
          <a:p>
            <a:r>
              <a:rPr lang="en-US" dirty="0" err="1">
                <a:solidFill>
                  <a:schemeClr val="bg1"/>
                </a:solidFill>
              </a:rPr>
              <a:t>Botones</a:t>
            </a:r>
            <a:r>
              <a:rPr lang="en-US" dirty="0">
                <a:solidFill>
                  <a:schemeClr val="bg1"/>
                </a:solidFill>
              </a:rPr>
              <a:t> del Gamepad y el Remote</a:t>
            </a:r>
          </a:p>
        </p:txBody>
      </p:sp>
      <p:graphicFrame>
        <p:nvGraphicFramePr>
          <p:cNvPr id="21" name="Table 34"/>
          <p:cNvGraphicFramePr>
            <a:graphicFrameLocks noGrp="1"/>
          </p:cNvGraphicFramePr>
          <p:nvPr>
            <p:extLst/>
          </p:nvPr>
        </p:nvGraphicFramePr>
        <p:xfrm>
          <a:off x="458390" y="5312896"/>
          <a:ext cx="11704968" cy="1311422"/>
        </p:xfrm>
        <a:graphic>
          <a:graphicData uri="http://schemas.openxmlformats.org/drawingml/2006/table">
            <a:tbl>
              <a:tblPr firstCol="1" bandRow="1">
                <a:tableStyleId>{5940675A-B579-460E-94D1-54222C63F5DA}</a:tableStyleId>
              </a:tblPr>
              <a:tblGrid>
                <a:gridCol w="1950828">
                  <a:extLst>
                    <a:ext uri="{9D8B030D-6E8A-4147-A177-3AD203B41FA5}">
                      <a16:colId xmlns:a16="http://schemas.microsoft.com/office/drawing/2014/main" val="3107789851"/>
                    </a:ext>
                  </a:extLst>
                </a:gridCol>
                <a:gridCol w="1950828">
                  <a:extLst>
                    <a:ext uri="{9D8B030D-6E8A-4147-A177-3AD203B41FA5}">
                      <a16:colId xmlns:a16="http://schemas.microsoft.com/office/drawing/2014/main" val="3195419112"/>
                    </a:ext>
                  </a:extLst>
                </a:gridCol>
                <a:gridCol w="1950828">
                  <a:extLst>
                    <a:ext uri="{9D8B030D-6E8A-4147-A177-3AD203B41FA5}">
                      <a16:colId xmlns:a16="http://schemas.microsoft.com/office/drawing/2014/main" val="2356303518"/>
                    </a:ext>
                  </a:extLst>
                </a:gridCol>
                <a:gridCol w="1950828">
                  <a:extLst>
                    <a:ext uri="{9D8B030D-6E8A-4147-A177-3AD203B41FA5}">
                      <a16:colId xmlns:a16="http://schemas.microsoft.com/office/drawing/2014/main" val="1805788967"/>
                    </a:ext>
                  </a:extLst>
                </a:gridCol>
                <a:gridCol w="1950828">
                  <a:extLst>
                    <a:ext uri="{9D8B030D-6E8A-4147-A177-3AD203B41FA5}">
                      <a16:colId xmlns:a16="http://schemas.microsoft.com/office/drawing/2014/main" val="183341940"/>
                    </a:ext>
                  </a:extLst>
                </a:gridCol>
                <a:gridCol w="1950828">
                  <a:extLst>
                    <a:ext uri="{9D8B030D-6E8A-4147-A177-3AD203B41FA5}">
                      <a16:colId xmlns:a16="http://schemas.microsoft.com/office/drawing/2014/main" val="4260370319"/>
                    </a:ext>
                  </a:extLst>
                </a:gridCol>
              </a:tblGrid>
              <a:tr h="650989">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baseline="0" dirty="0"/>
                        <a:t>Stick/D-pad </a:t>
                      </a:r>
                      <a:r>
                        <a:rPr lang="en-US" sz="1800" baseline="0" dirty="0" err="1"/>
                        <a:t>izquierdo</a:t>
                      </a:r>
                      <a:endParaRPr lang="en-US" sz="1800" dirty="0"/>
                    </a:p>
                  </a:txBody>
                  <a:tcPr marL="91427" marR="91427" marT="45713" marB="45713">
                    <a:solidFill>
                      <a:schemeClr val="bg1"/>
                    </a:solidFill>
                  </a:tcPr>
                </a:tc>
                <a:tc>
                  <a:txBody>
                    <a:bodyPr/>
                    <a:lstStyle/>
                    <a:p>
                      <a:r>
                        <a:rPr lang="en-US" sz="1800" dirty="0"/>
                        <a:t>A/Select</a:t>
                      </a:r>
                    </a:p>
                  </a:txBody>
                  <a:tcPr marL="91427" marR="91427" marT="45713" marB="45713">
                    <a:solidFill>
                      <a:schemeClr val="bg1"/>
                    </a:solidFill>
                  </a:tcPr>
                </a:tc>
                <a:tc>
                  <a:txBody>
                    <a:bodyPr/>
                    <a:lstStyle/>
                    <a:p>
                      <a:r>
                        <a:rPr lang="en-US" sz="1800" dirty="0"/>
                        <a:t>B/Back</a:t>
                      </a:r>
                    </a:p>
                  </a:txBody>
                  <a:tcPr marL="91427" marR="91427" marT="45713" marB="45713">
                    <a:solidFill>
                      <a:schemeClr val="bg1"/>
                    </a:solidFill>
                  </a:tcPr>
                </a:tc>
                <a:tc>
                  <a:txBody>
                    <a:bodyPr/>
                    <a:lstStyle/>
                    <a:p>
                      <a:r>
                        <a:rPr lang="en-US" sz="1800" dirty="0"/>
                        <a:t>Menu</a:t>
                      </a:r>
                    </a:p>
                  </a:txBody>
                  <a:tcPr marL="91427" marR="91427" marT="45713" marB="45713">
                    <a:solidFill>
                      <a:schemeClr val="bg1"/>
                    </a:solidFill>
                  </a:tcPr>
                </a:tc>
                <a:tc>
                  <a:txBody>
                    <a:bodyPr/>
                    <a:lstStyle/>
                    <a:p>
                      <a:r>
                        <a:rPr lang="en-US" sz="1800" dirty="0"/>
                        <a:t>View</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a:t>Move Focus</a:t>
                      </a:r>
                    </a:p>
                  </a:txBody>
                  <a:tcPr marL="91427" marR="91427" marT="45713" marB="45713">
                    <a:solidFill>
                      <a:schemeClr val="bg1"/>
                    </a:solidFill>
                  </a:tcPr>
                </a:tc>
                <a:tc>
                  <a:txBody>
                    <a:bodyPr/>
                    <a:lstStyle/>
                    <a:p>
                      <a:r>
                        <a:rPr lang="en-US" sz="1800" dirty="0"/>
                        <a:t>“Click”</a:t>
                      </a:r>
                    </a:p>
                  </a:txBody>
                  <a:tcPr marL="91427" marR="91427" marT="45713" marB="45713">
                    <a:solidFill>
                      <a:schemeClr val="bg1"/>
                    </a:solidFill>
                  </a:tcPr>
                </a:tc>
                <a:tc>
                  <a:txBody>
                    <a:bodyPr/>
                    <a:lstStyle/>
                    <a:p>
                      <a:r>
                        <a:rPr lang="en-US" sz="1800" dirty="0"/>
                        <a:t>Go Back</a:t>
                      </a:r>
                    </a:p>
                  </a:txBody>
                  <a:tcPr marL="91427" marR="91427" marT="45713" marB="45713">
                    <a:solidFill>
                      <a:schemeClr val="bg1"/>
                    </a:solidFill>
                  </a:tcPr>
                </a:tc>
                <a:tc>
                  <a:txBody>
                    <a:bodyPr/>
                    <a:lstStyle/>
                    <a:p>
                      <a:r>
                        <a:rPr lang="en-US" sz="1800" dirty="0" err="1"/>
                        <a:t>Mostrar</a:t>
                      </a:r>
                      <a:r>
                        <a:rPr lang="en-US" sz="1800" dirty="0"/>
                        <a:t> menus </a:t>
                      </a:r>
                      <a:r>
                        <a:rPr lang="en-US" sz="1800" dirty="0" err="1"/>
                        <a:t>contextuales</a:t>
                      </a:r>
                      <a:endParaRPr lang="en-US" sz="1800" dirty="0"/>
                    </a:p>
                  </a:txBody>
                  <a:tcPr marL="91427" marR="91427" marT="45713" marB="45713">
                    <a:solidFill>
                      <a:schemeClr val="bg1"/>
                    </a:solidFill>
                  </a:tcPr>
                </a:tc>
                <a:tc>
                  <a:txBody>
                    <a:bodyPr/>
                    <a:lstStyle/>
                    <a:p>
                      <a:r>
                        <a:rPr lang="en-US" sz="1800" dirty="0" err="1"/>
                        <a:t>Motrar</a:t>
                      </a:r>
                      <a:r>
                        <a:rPr lang="en-US" sz="1800" dirty="0"/>
                        <a:t> </a:t>
                      </a:r>
                      <a:r>
                        <a:rPr lang="en-US" sz="1800" dirty="0" err="1"/>
                        <a:t>paneles</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4171047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4"/>
          <a:ext cx="11794022" cy="1447242"/>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a:t>
                      </a:r>
                      <a:r>
                        <a:rPr lang="en-US" sz="1700" baseline="0" dirty="0"/>
                        <a:t> </a:t>
                      </a:r>
                      <a:r>
                        <a:rPr lang="en-US" sz="1700" baseline="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bl>
          </a:graphicData>
        </a:graphic>
      </p:graphicFrame>
    </p:spTree>
    <p:extLst>
      <p:ext uri="{BB962C8B-B14F-4D97-AF65-F5344CB8AC3E}">
        <p14:creationId xmlns:p14="http://schemas.microsoft.com/office/powerpoint/2010/main" val="903550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4"/>
          <a:ext cx="11794022" cy="2933314"/>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bl>
          </a:graphicData>
        </a:graphic>
      </p:graphicFrame>
    </p:spTree>
    <p:extLst>
      <p:ext uri="{BB962C8B-B14F-4D97-AF65-F5344CB8AC3E}">
        <p14:creationId xmlns:p14="http://schemas.microsoft.com/office/powerpoint/2010/main" val="823864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2"/>
          <a:ext cx="11794022" cy="3853947"/>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r h="920633">
                <a:tc>
                  <a:txBody>
                    <a:bodyPr/>
                    <a:lstStyle/>
                    <a:p>
                      <a:r>
                        <a:rPr lang="en-US" sz="1700" dirty="0"/>
                        <a:t>B/Back</a:t>
                      </a:r>
                    </a:p>
                  </a:txBody>
                  <a:tcPr marL="87167" marR="87167" marT="43584" marB="43584" anchor="ctr"/>
                </a:tc>
                <a:tc>
                  <a:txBody>
                    <a:bodyPr/>
                    <a:lstStyle/>
                    <a:p>
                      <a:r>
                        <a:rPr lang="en-US" sz="1700" baseline="0" dirty="0" err="1"/>
                        <a:t>Ir</a:t>
                      </a:r>
                      <a:r>
                        <a:rPr lang="en-US" sz="1700" baseline="0" dirty="0"/>
                        <a:t> </a:t>
                      </a:r>
                      <a:r>
                        <a:rPr lang="en-US" sz="1700" baseline="0" dirty="0" err="1"/>
                        <a:t>atrás</a:t>
                      </a:r>
                      <a:endParaRPr lang="en-US" sz="1700" baseline="0" dirty="0"/>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Responde</a:t>
                      </a:r>
                      <a:r>
                        <a:rPr lang="en-US" sz="1800" dirty="0"/>
                        <a:t> al </a:t>
                      </a:r>
                      <a:r>
                        <a:rPr lang="en-US" sz="1800" dirty="0" err="1"/>
                        <a:t>evento</a:t>
                      </a:r>
                      <a:r>
                        <a:rPr lang="en-US" sz="1800" dirty="0"/>
                        <a:t> </a:t>
                      </a:r>
                      <a:r>
                        <a:rPr lang="en-US" sz="1800" dirty="0" err="1">
                          <a:latin typeface="Consolas" panose="020B0609020204030204" pitchFamily="49" charset="0"/>
                        </a:rPr>
                        <a:t>SystemNavigationManager.BackRequested</a:t>
                      </a:r>
                      <a:r>
                        <a:rPr lang="en-US" sz="1800" dirty="0">
                          <a:latin typeface="Consolas" panose="020B0609020204030204" pitchFamily="49" charset="0"/>
                        </a:rPr>
                        <a:t> </a:t>
                      </a:r>
                      <a:r>
                        <a:rPr lang="en-US" sz="1800" dirty="0" err="1"/>
                        <a:t>cuando</a:t>
                      </a:r>
                      <a:r>
                        <a:rPr lang="en-US" sz="1800" dirty="0"/>
                        <a:t> </a:t>
                      </a:r>
                      <a:r>
                        <a:rPr lang="en-US" sz="1800" dirty="0" err="1"/>
                        <a:t>implementamos</a:t>
                      </a:r>
                      <a:r>
                        <a:rPr lang="en-US" sz="1800" dirty="0"/>
                        <a:t> la </a:t>
                      </a:r>
                      <a:r>
                        <a:rPr lang="en-US" sz="1800" dirty="0" err="1"/>
                        <a:t>navegación</a:t>
                      </a:r>
                      <a:r>
                        <a:rPr lang="en-US" sz="1800" dirty="0"/>
                        <a:t> </a:t>
                      </a:r>
                      <a:r>
                        <a:rPr lang="en-US" sz="1800" dirty="0" err="1"/>
                        <a:t>atrás</a:t>
                      </a:r>
                      <a:endParaRPr lang="en-US" sz="1800" dirty="0"/>
                    </a:p>
                  </a:txBody>
                  <a:tcPr marL="87167" marR="87167" marT="43584" marB="43584" anchor="ctr"/>
                </a:tc>
                <a:extLst>
                  <a:ext uri="{0D108BD9-81ED-4DB2-BD59-A6C34878D82A}">
                    <a16:rowId xmlns:a16="http://schemas.microsoft.com/office/drawing/2014/main" val="2376072584"/>
                  </a:ext>
                </a:extLst>
              </a:tr>
            </a:tbl>
          </a:graphicData>
        </a:graphic>
      </p:graphicFrame>
    </p:spTree>
    <p:extLst>
      <p:ext uri="{BB962C8B-B14F-4D97-AF65-F5344CB8AC3E}">
        <p14:creationId xmlns:p14="http://schemas.microsoft.com/office/powerpoint/2010/main" val="1565087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3"/>
          <a:ext cx="11794022" cy="4774580"/>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r h="920633">
                <a:tc>
                  <a:txBody>
                    <a:bodyPr/>
                    <a:lstStyle/>
                    <a:p>
                      <a:r>
                        <a:rPr lang="en-US" sz="1700" dirty="0"/>
                        <a:t>B/Back</a:t>
                      </a:r>
                    </a:p>
                  </a:txBody>
                  <a:tcPr marL="87167" marR="87167" marT="43584" marB="43584" anchor="ctr"/>
                </a:tc>
                <a:tc>
                  <a:txBody>
                    <a:bodyPr/>
                    <a:lstStyle/>
                    <a:p>
                      <a:r>
                        <a:rPr lang="en-US" sz="1700" baseline="0" dirty="0" err="1"/>
                        <a:t>Ir</a:t>
                      </a:r>
                      <a:r>
                        <a:rPr lang="en-US" sz="1700" baseline="0" dirty="0"/>
                        <a:t> </a:t>
                      </a:r>
                      <a:r>
                        <a:rPr lang="en-US" sz="1700" baseline="0" dirty="0" err="1"/>
                        <a:t>atrás</a:t>
                      </a:r>
                      <a:endParaRPr lang="en-US" sz="1700" baseline="0" dirty="0"/>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Responde</a:t>
                      </a:r>
                      <a:r>
                        <a:rPr lang="en-US" sz="1800" dirty="0"/>
                        <a:t> al </a:t>
                      </a:r>
                      <a:r>
                        <a:rPr lang="en-US" sz="1800" dirty="0" err="1"/>
                        <a:t>evento</a:t>
                      </a:r>
                      <a:r>
                        <a:rPr lang="en-US" sz="1800" dirty="0"/>
                        <a:t> </a:t>
                      </a:r>
                      <a:r>
                        <a:rPr lang="en-US" sz="1800" dirty="0" err="1">
                          <a:latin typeface="Consolas" panose="020B0609020204030204" pitchFamily="49" charset="0"/>
                        </a:rPr>
                        <a:t>SystemNavigationManager.BackRequested</a:t>
                      </a:r>
                      <a:r>
                        <a:rPr lang="en-US" sz="1800" dirty="0">
                          <a:latin typeface="Consolas" panose="020B0609020204030204" pitchFamily="49" charset="0"/>
                        </a:rPr>
                        <a:t> </a:t>
                      </a:r>
                      <a:r>
                        <a:rPr lang="en-US" sz="1800" dirty="0" err="1"/>
                        <a:t>cuando</a:t>
                      </a:r>
                      <a:r>
                        <a:rPr lang="en-US" sz="1800" dirty="0"/>
                        <a:t> </a:t>
                      </a:r>
                      <a:r>
                        <a:rPr lang="en-US" sz="1800" dirty="0" err="1"/>
                        <a:t>implementamos</a:t>
                      </a:r>
                      <a:r>
                        <a:rPr lang="en-US" sz="1800" dirty="0"/>
                        <a:t> la </a:t>
                      </a:r>
                      <a:r>
                        <a:rPr lang="en-US" sz="1800" dirty="0" err="1"/>
                        <a:t>navegación</a:t>
                      </a:r>
                      <a:r>
                        <a:rPr lang="en-US" sz="1800" dirty="0"/>
                        <a:t> </a:t>
                      </a:r>
                      <a:r>
                        <a:rPr lang="en-US" sz="1800" dirty="0" err="1"/>
                        <a:t>atrás</a:t>
                      </a:r>
                      <a:endParaRPr lang="en-US" sz="1800" dirty="0"/>
                    </a:p>
                  </a:txBody>
                  <a:tcPr marL="87167" marR="87167" marT="43584" marB="43584" anchor="ctr"/>
                </a:tc>
                <a:extLst>
                  <a:ext uri="{0D108BD9-81ED-4DB2-BD59-A6C34878D82A}">
                    <a16:rowId xmlns:a16="http://schemas.microsoft.com/office/drawing/2014/main" val="2376072584"/>
                  </a:ext>
                </a:extLst>
              </a:tr>
              <a:tr h="920633">
                <a:tc>
                  <a:txBody>
                    <a:bodyPr/>
                    <a:lstStyle/>
                    <a:p>
                      <a:r>
                        <a:rPr lang="en-US" sz="1700" dirty="0"/>
                        <a:t>Menu</a:t>
                      </a:r>
                    </a:p>
                  </a:txBody>
                  <a:tcPr marL="87167" marR="87167" marT="43584" marB="43584" anchor="ctr"/>
                </a:tc>
                <a:tc>
                  <a:txBody>
                    <a:bodyPr/>
                    <a:lstStyle/>
                    <a:p>
                      <a:r>
                        <a:rPr lang="en-US" sz="1700" baseline="0" dirty="0" err="1"/>
                        <a:t>Mostrar</a:t>
                      </a:r>
                      <a:r>
                        <a:rPr lang="en-US" sz="1700" baseline="0" dirty="0"/>
                        <a:t> menu contextual</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Muestra</a:t>
                      </a:r>
                      <a:r>
                        <a:rPr lang="en-US" sz="1800" dirty="0"/>
                        <a:t> </a:t>
                      </a:r>
                      <a:r>
                        <a:rPr lang="en-US" sz="1800" dirty="0" err="1"/>
                        <a:t>menús</a:t>
                      </a:r>
                      <a:r>
                        <a:rPr lang="en-US" sz="1800" baseline="0" dirty="0"/>
                        <a:t> del </a:t>
                      </a:r>
                      <a:r>
                        <a:rPr lang="en-US" sz="1800" baseline="0" dirty="0" err="1"/>
                        <a:t>tipo</a:t>
                      </a:r>
                      <a:r>
                        <a:rPr lang="en-US" sz="1800" baseline="0" dirty="0"/>
                        <a:t> </a:t>
                      </a:r>
                      <a:r>
                        <a:rPr lang="en-US" sz="1800" dirty="0" err="1">
                          <a:latin typeface="Consolas" panose="020B0609020204030204" pitchFamily="49" charset="0"/>
                        </a:rPr>
                        <a:t>ContextFlyout</a:t>
                      </a:r>
                      <a:r>
                        <a:rPr lang="en-US" sz="1800" dirty="0"/>
                        <a:t> y </a:t>
                      </a:r>
                      <a:r>
                        <a:rPr lang="en-US" sz="1800" dirty="0" err="1"/>
                        <a:t>responde</a:t>
                      </a:r>
                      <a:r>
                        <a:rPr lang="en-US" sz="1800" dirty="0"/>
                        <a:t> al</a:t>
                      </a:r>
                      <a:r>
                        <a:rPr lang="en-US" sz="1800" baseline="0" dirty="0"/>
                        <a:t> </a:t>
                      </a:r>
                      <a:r>
                        <a:rPr lang="en-US" sz="1800" baseline="0" dirty="0" err="1"/>
                        <a:t>evento</a:t>
                      </a:r>
                      <a:r>
                        <a:rPr lang="en-US" sz="1800" baseline="0" dirty="0"/>
                        <a:t> </a:t>
                      </a:r>
                      <a:r>
                        <a:rPr lang="en-US" sz="1800" dirty="0" err="1">
                          <a:latin typeface="Consolas" panose="020B0609020204030204" pitchFamily="49" charset="0"/>
                        </a:rPr>
                        <a:t>ContextRequested</a:t>
                      </a:r>
                      <a:r>
                        <a:rPr lang="en-US" sz="1800" dirty="0"/>
                        <a:t>.</a:t>
                      </a:r>
                      <a:endParaRPr lang="en-US" sz="1800" i="1" dirty="0"/>
                    </a:p>
                  </a:txBody>
                  <a:tcPr marL="87167" marR="87167" marT="43584" marB="43584" anchor="ctr"/>
                </a:tc>
                <a:extLst>
                  <a:ext uri="{0D108BD9-81ED-4DB2-BD59-A6C34878D82A}">
                    <a16:rowId xmlns:a16="http://schemas.microsoft.com/office/drawing/2014/main" val="2844080030"/>
                  </a:ext>
                </a:extLst>
              </a:tr>
            </a:tbl>
          </a:graphicData>
        </a:graphic>
      </p:graphicFrame>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1049937" y="5061922"/>
            <a:ext cx="322720" cy="398595"/>
          </a:xfrm>
          <a:prstGeom prst="rect">
            <a:avLst/>
          </a:prstGeom>
        </p:spPr>
      </p:pic>
    </p:spTree>
    <p:extLst>
      <p:ext uri="{BB962C8B-B14F-4D97-AF65-F5344CB8AC3E}">
        <p14:creationId xmlns:p14="http://schemas.microsoft.com/office/powerpoint/2010/main" val="1693374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Plain Concepts GO!!! </a:t>
            </a:r>
            <a:r>
              <a:rPr lang="en-US" dirty="0" err="1"/>
              <a:t>Sorteamos</a:t>
            </a:r>
            <a:r>
              <a:rPr lang="en-US" dirty="0"/>
              <a:t> …</a:t>
            </a:r>
          </a:p>
        </p:txBody>
      </p:sp>
      <p:sp>
        <p:nvSpPr>
          <p:cNvPr id="6" name="Text Placeholder 5"/>
          <p:cNvSpPr>
            <a:spLocks noGrp="1"/>
          </p:cNvSpPr>
          <p:nvPr>
            <p:ph type="body" sz="quarter" idx="10"/>
          </p:nvPr>
        </p:nvSpPr>
        <p:spPr>
          <a:xfrm>
            <a:off x="274638" y="1212851"/>
            <a:ext cx="11887200" cy="5050613"/>
          </a:xfrm>
        </p:spPr>
        <p:txBody>
          <a:bodyPr/>
          <a:lstStyle/>
          <a:p>
            <a:r>
              <a:rPr lang="en-US" sz="3600" dirty="0"/>
              <a:t>1 </a:t>
            </a:r>
            <a:r>
              <a:rPr lang="en-US" sz="3600" dirty="0" err="1"/>
              <a:t>Juego</a:t>
            </a:r>
            <a:r>
              <a:rPr lang="en-US" sz="3600" dirty="0"/>
              <a:t> Deus EX</a:t>
            </a:r>
          </a:p>
          <a:p>
            <a:pPr lvl="1"/>
            <a:r>
              <a:rPr lang="en-US" sz="1800" dirty="0"/>
              <a:t>Si cazas a 5 Plain speakers</a:t>
            </a:r>
          </a:p>
          <a:p>
            <a:pPr lvl="1"/>
            <a:endParaRPr lang="en-US" sz="1800" dirty="0"/>
          </a:p>
          <a:p>
            <a:r>
              <a:rPr lang="en-US" sz="3600" dirty="0"/>
              <a:t>1 </a:t>
            </a:r>
            <a:r>
              <a:rPr lang="en-US" sz="3600" dirty="0" err="1"/>
              <a:t>Curso</a:t>
            </a:r>
            <a:r>
              <a:rPr lang="en-US" sz="3600" dirty="0"/>
              <a:t> desarrollo apps</a:t>
            </a:r>
          </a:p>
          <a:p>
            <a:pPr lvl="1"/>
            <a:r>
              <a:rPr lang="es-ES" sz="1800" dirty="0"/>
              <a:t>Si cazas a nuestro MVP Javier Suárez</a:t>
            </a:r>
            <a:endParaRPr lang="en-US" sz="1800" dirty="0"/>
          </a:p>
          <a:p>
            <a:endParaRPr lang="en-US" sz="3600" dirty="0"/>
          </a:p>
          <a:p>
            <a:endParaRPr lang="en-US" sz="3600" dirty="0"/>
          </a:p>
          <a:p>
            <a:endParaRPr lang="en-US" sz="3600" dirty="0"/>
          </a:p>
          <a:p>
            <a:r>
              <a:rPr lang="en-US" sz="3600" dirty="0"/>
              <a:t>1 </a:t>
            </a:r>
            <a:r>
              <a:rPr lang="en-US" sz="3600" dirty="0" err="1"/>
              <a:t>Dron</a:t>
            </a:r>
            <a:r>
              <a:rPr lang="en-US" sz="3600" dirty="0"/>
              <a:t> con cámara</a:t>
            </a:r>
          </a:p>
          <a:p>
            <a:pPr lvl="1"/>
            <a:r>
              <a:rPr lang="en-US" sz="1800" dirty="0"/>
              <a:t>Si aciertas todas las preguntas del test de nuestro stand         </a:t>
            </a:r>
            <a:r>
              <a:rPr lang="en-US" sz="1800" dirty="0">
                <a:solidFill>
                  <a:srgbClr val="0078D7"/>
                </a:solidFill>
              </a:rPr>
              <a:t>http://plainconceptsgo.azurewebsites.net/</a:t>
            </a:r>
            <a:r>
              <a:rPr lang="en-US" sz="1800" dirty="0"/>
              <a:t>                                                     </a:t>
            </a:r>
          </a:p>
        </p:txBody>
      </p:sp>
      <p:pic>
        <p:nvPicPr>
          <p:cNvPr id="4" name="Imagen 3"/>
          <p:cNvPicPr>
            <a:picLocks noChangeAspect="1"/>
          </p:cNvPicPr>
          <p:nvPr/>
        </p:nvPicPr>
        <p:blipFill>
          <a:blip r:embed="rId3"/>
          <a:stretch>
            <a:fillRect/>
          </a:stretch>
        </p:blipFill>
        <p:spPr>
          <a:xfrm>
            <a:off x="5410201" y="1212849"/>
            <a:ext cx="6751638" cy="3881777"/>
          </a:xfrm>
          <a:prstGeom prst="rect">
            <a:avLst/>
          </a:prstGeom>
        </p:spPr>
      </p:pic>
      <p:pic>
        <p:nvPicPr>
          <p:cNvPr id="3" name="Imagen 2"/>
          <p:cNvPicPr>
            <a:picLocks noChangeAspect="1"/>
          </p:cNvPicPr>
          <p:nvPr/>
        </p:nvPicPr>
        <p:blipFill>
          <a:blip r:embed="rId4"/>
          <a:stretch>
            <a:fillRect/>
          </a:stretch>
        </p:blipFill>
        <p:spPr>
          <a:xfrm>
            <a:off x="1798637" y="3497262"/>
            <a:ext cx="1495425" cy="1495425"/>
          </a:xfrm>
          <a:prstGeom prst="rect">
            <a:avLst/>
          </a:prstGeom>
        </p:spPr>
      </p:pic>
    </p:spTree>
    <p:extLst>
      <p:ext uri="{BB962C8B-B14F-4D97-AF65-F5344CB8AC3E}">
        <p14:creationId xmlns:p14="http://schemas.microsoft.com/office/powerpoint/2010/main" val="17407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Botones</a:t>
            </a:r>
            <a:r>
              <a:rPr lang="en-US" dirty="0"/>
              <a:t> del Gamepad y Remote </a:t>
            </a:r>
          </a:p>
        </p:txBody>
      </p:sp>
      <p:graphicFrame>
        <p:nvGraphicFramePr>
          <p:cNvPr id="4" name="Table 3"/>
          <p:cNvGraphicFramePr>
            <a:graphicFrameLocks noGrp="1"/>
          </p:cNvGraphicFramePr>
          <p:nvPr>
            <p:extLst/>
          </p:nvPr>
        </p:nvGraphicFramePr>
        <p:xfrm>
          <a:off x="366971" y="1230192"/>
          <a:ext cx="11794022" cy="5695213"/>
        </p:xfrm>
        <a:graphic>
          <a:graphicData uri="http://schemas.openxmlformats.org/drawingml/2006/table">
            <a:tbl>
              <a:tblPr firstRow="1">
                <a:tableStyleId>{5940675A-B579-460E-94D1-54222C63F5DA}</a:tableStyleId>
              </a:tblPr>
              <a:tblGrid>
                <a:gridCol w="1907198">
                  <a:extLst>
                    <a:ext uri="{9D8B030D-6E8A-4147-A177-3AD203B41FA5}">
                      <a16:colId xmlns:a16="http://schemas.microsoft.com/office/drawing/2014/main" val="386076530"/>
                    </a:ext>
                  </a:extLst>
                </a:gridCol>
                <a:gridCol w="2267605">
                  <a:extLst>
                    <a:ext uri="{9D8B030D-6E8A-4147-A177-3AD203B41FA5}">
                      <a16:colId xmlns:a16="http://schemas.microsoft.com/office/drawing/2014/main" val="2181176378"/>
                    </a:ext>
                  </a:extLst>
                </a:gridCol>
                <a:gridCol w="7619219">
                  <a:extLst>
                    <a:ext uri="{9D8B030D-6E8A-4147-A177-3AD203B41FA5}">
                      <a16:colId xmlns:a16="http://schemas.microsoft.com/office/drawing/2014/main" val="2820307971"/>
                    </a:ext>
                  </a:extLst>
                </a:gridCol>
              </a:tblGrid>
              <a:tr h="526609">
                <a:tc>
                  <a:txBody>
                    <a:bodyPr/>
                    <a:lstStyle/>
                    <a:p>
                      <a:r>
                        <a:rPr lang="en-US" sz="1700" b="1" dirty="0" err="1"/>
                        <a:t>Botón</a:t>
                      </a:r>
                      <a:endParaRPr lang="en-US" sz="1700" b="1" dirty="0"/>
                    </a:p>
                  </a:txBody>
                  <a:tcPr marL="87167" marR="87167" marT="43584" marB="43584" anchor="ctr"/>
                </a:tc>
                <a:tc>
                  <a:txBody>
                    <a:bodyPr/>
                    <a:lstStyle/>
                    <a:p>
                      <a:r>
                        <a:rPr lang="en-US" sz="1700" b="1" dirty="0" err="1"/>
                        <a:t>Comportamiento</a:t>
                      </a:r>
                      <a:endParaRPr lang="en-US" sz="1700" b="1" dirty="0"/>
                    </a:p>
                  </a:txBody>
                  <a:tcPr marL="87167" marR="87167" marT="43584" marB="43584" anchor="ctr"/>
                </a:tc>
                <a:tc>
                  <a:txBody>
                    <a:bodyPr/>
                    <a:lstStyle/>
                    <a:p>
                      <a:r>
                        <a:rPr lang="en-US" sz="1700" b="1" dirty="0"/>
                        <a:t>¿</a:t>
                      </a:r>
                      <a:r>
                        <a:rPr lang="en-US" sz="1700" b="1" dirty="0" err="1"/>
                        <a:t>Cómo</a:t>
                      </a:r>
                      <a:r>
                        <a:rPr lang="en-US" sz="1700" b="1" dirty="0"/>
                        <a:t>?</a:t>
                      </a:r>
                    </a:p>
                  </a:txBody>
                  <a:tcPr marL="87167" marR="87167" marT="43584" marB="43584" anchor="ctr"/>
                </a:tc>
                <a:extLst>
                  <a:ext uri="{0D108BD9-81ED-4DB2-BD59-A6C34878D82A}">
                    <a16:rowId xmlns:a16="http://schemas.microsoft.com/office/drawing/2014/main" val="1696010948"/>
                  </a:ext>
                </a:extLst>
              </a:tr>
              <a:tr h="920633">
                <a:tc>
                  <a:txBody>
                    <a:bodyPr/>
                    <a:lstStyle/>
                    <a:p>
                      <a:r>
                        <a:rPr lang="en-US" sz="1700" dirty="0"/>
                        <a:t>Stick/D-pad </a:t>
                      </a:r>
                      <a:r>
                        <a:rPr lang="en-US" sz="1700" dirty="0" err="1"/>
                        <a:t>izquierdo</a:t>
                      </a:r>
                      <a:endParaRPr lang="en-US" sz="1700" dirty="0"/>
                    </a:p>
                  </a:txBody>
                  <a:tcPr marL="87167" marR="87167" marT="43584" marB="43584" anchor="ctr"/>
                </a:tc>
                <a:tc>
                  <a:txBody>
                    <a:bodyPr/>
                    <a:lstStyle/>
                    <a:p>
                      <a:r>
                        <a:rPr lang="en-US" sz="1700" dirty="0"/>
                        <a:t>Mover el </a:t>
                      </a:r>
                      <a:r>
                        <a:rPr lang="en-US" sz="1700" dirty="0" err="1"/>
                        <a:t>foco</a:t>
                      </a:r>
                      <a:endParaRPr lang="en-US" sz="1700" dirty="0"/>
                    </a:p>
                  </a:txBody>
                  <a:tcPr marL="87167" marR="87167" marT="43584" marB="43584" anchor="ctr"/>
                </a:tc>
                <a:tc>
                  <a:txBody>
                    <a:bodyPr/>
                    <a:lstStyle/>
                    <a:p>
                      <a:pPr marL="0" lvl="0" indent="0">
                        <a:buNone/>
                      </a:pPr>
                      <a:r>
                        <a:rPr lang="en-US" sz="1800" dirty="0">
                          <a:latin typeface="Consolas" panose="020B0609020204030204" pitchFamily="49" charset="0"/>
                        </a:rPr>
                        <a:t>&lt;Application </a:t>
                      </a:r>
                      <a:r>
                        <a:rPr lang="en-US" sz="1800" dirty="0" err="1">
                          <a:latin typeface="Consolas" panose="020B0609020204030204" pitchFamily="49" charset="0"/>
                        </a:rPr>
                        <a:t>RequiresPointer</a:t>
                      </a:r>
                      <a:r>
                        <a:rPr lang="en-US" sz="1800" dirty="0">
                          <a:latin typeface="Consolas" panose="020B0609020204030204" pitchFamily="49" charset="0"/>
                        </a:rPr>
                        <a:t>="</a:t>
                      </a:r>
                      <a:r>
                        <a:rPr lang="en-US" sz="1800" dirty="0" err="1">
                          <a:latin typeface="Consolas" panose="020B0609020204030204" pitchFamily="49" charset="0"/>
                        </a:rPr>
                        <a:t>WhenRequested</a:t>
                      </a:r>
                      <a:r>
                        <a:rPr lang="en-US" sz="1800" dirty="0">
                          <a:latin typeface="Consolas" panose="020B0609020204030204" pitchFamily="49" charset="0"/>
                        </a:rPr>
                        <a:t>"&gt;</a:t>
                      </a:r>
                    </a:p>
                  </a:txBody>
                  <a:tcPr marL="87167" marR="87167" marT="43584" marB="43584" anchor="ctr"/>
                </a:tc>
                <a:extLst>
                  <a:ext uri="{0D108BD9-81ED-4DB2-BD59-A6C34878D82A}">
                    <a16:rowId xmlns:a16="http://schemas.microsoft.com/office/drawing/2014/main" val="3840158744"/>
                  </a:ext>
                </a:extLst>
              </a:tr>
              <a:tr h="1486072">
                <a:tc>
                  <a:txBody>
                    <a:bodyPr/>
                    <a:lstStyle/>
                    <a:p>
                      <a:r>
                        <a:rPr lang="en-US" sz="1700" dirty="0"/>
                        <a:t>A/Select</a:t>
                      </a:r>
                    </a:p>
                  </a:txBody>
                  <a:tcPr marL="87167" marR="87167" marT="43584" marB="43584" anchor="ctr"/>
                </a:tc>
                <a:tc>
                  <a:txBody>
                    <a:bodyPr/>
                    <a:lstStyle/>
                    <a:p>
                      <a:r>
                        <a:rPr lang="en-US" sz="1700" baseline="0" dirty="0"/>
                        <a:t>“Click”</a:t>
                      </a:r>
                    </a:p>
                  </a:txBody>
                  <a:tcPr marL="87167" marR="87167" marT="43584" marB="43584" anchor="ctr"/>
                </a:tc>
                <a:tc>
                  <a:txBody>
                    <a:bodyPr/>
                    <a:lstStyle/>
                    <a:p>
                      <a:r>
                        <a:rPr lang="en-US" sz="1800" dirty="0" err="1"/>
                        <a:t>Usado</a:t>
                      </a:r>
                      <a:r>
                        <a:rPr lang="en-US" sz="1800" dirty="0"/>
                        <a:t> </a:t>
                      </a:r>
                      <a:r>
                        <a:rPr lang="en-US" sz="1800" dirty="0" err="1"/>
                        <a:t>por</a:t>
                      </a:r>
                      <a:r>
                        <a:rPr lang="en-US" sz="1800" dirty="0"/>
                        <a:t> </a:t>
                      </a:r>
                      <a:r>
                        <a:rPr lang="en-US" sz="1800" dirty="0" err="1"/>
                        <a:t>defecto</a:t>
                      </a:r>
                      <a:r>
                        <a:rPr lang="en-US" sz="1800" dirty="0"/>
                        <a:t>  </a:t>
                      </a:r>
                      <a:r>
                        <a:rPr lang="en-US" sz="1800" dirty="0" err="1"/>
                        <a:t>en</a:t>
                      </a:r>
                      <a:r>
                        <a:rPr lang="en-US" sz="1800" dirty="0"/>
                        <a:t> </a:t>
                      </a:r>
                      <a:r>
                        <a:rPr lang="en-US" sz="1800" dirty="0" err="1"/>
                        <a:t>controles</a:t>
                      </a:r>
                      <a:r>
                        <a:rPr lang="en-US" sz="1800" baseline="0" dirty="0"/>
                        <a:t> </a:t>
                      </a:r>
                      <a:r>
                        <a:rPr lang="en-US" sz="1800" baseline="0" dirty="0" err="1"/>
                        <a:t>como</a:t>
                      </a:r>
                      <a:r>
                        <a:rPr lang="en-US" sz="1800" baseline="0" dirty="0"/>
                        <a:t> </a:t>
                      </a:r>
                      <a:r>
                        <a:rPr lang="en-US" sz="1800" dirty="0">
                          <a:latin typeface="Consolas" panose="020B0609020204030204" pitchFamily="49" charset="0"/>
                        </a:rPr>
                        <a:t>Button</a:t>
                      </a:r>
                      <a:r>
                        <a:rPr lang="en-US" sz="1800" dirty="0"/>
                        <a:t>, </a:t>
                      </a:r>
                      <a:r>
                        <a:rPr lang="en-US" sz="1800" dirty="0" err="1">
                          <a:latin typeface="Consolas" panose="020B0609020204030204" pitchFamily="49" charset="0"/>
                        </a:rPr>
                        <a:t>ListView</a:t>
                      </a:r>
                      <a:r>
                        <a:rPr lang="en-US" sz="1800" dirty="0"/>
                        <a:t>, </a:t>
                      </a:r>
                      <a:r>
                        <a:rPr lang="en-US" sz="1800" dirty="0" err="1">
                          <a:latin typeface="Consolas" panose="020B0609020204030204" pitchFamily="49" charset="0"/>
                        </a:rPr>
                        <a:t>MenuFlyout</a:t>
                      </a:r>
                      <a:r>
                        <a:rPr lang="en-US" sz="1800" dirty="0"/>
                        <a:t>,</a:t>
                      </a:r>
                      <a:r>
                        <a:rPr lang="en-US" sz="1800" baseline="0" dirty="0"/>
                        <a:t> etc.</a:t>
                      </a:r>
                    </a:p>
                    <a:p>
                      <a:endParaRPr lang="en-US" sz="1800" baseline="0" dirty="0"/>
                    </a:p>
                    <a:p>
                      <a:r>
                        <a:rPr lang="en-US" sz="1800" baseline="0" dirty="0"/>
                        <a:t>Si </a:t>
                      </a:r>
                      <a:r>
                        <a:rPr lang="en-US" sz="1800" baseline="0" dirty="0" err="1"/>
                        <a:t>creamos</a:t>
                      </a:r>
                      <a:r>
                        <a:rPr lang="en-US" sz="1800" baseline="0" dirty="0"/>
                        <a:t> </a:t>
                      </a:r>
                      <a:r>
                        <a:rPr lang="en-US" sz="1800" baseline="0" dirty="0" err="1"/>
                        <a:t>controles</a:t>
                      </a:r>
                      <a:r>
                        <a:rPr lang="en-US" sz="1800" baseline="0" dirty="0"/>
                        <a:t> </a:t>
                      </a:r>
                      <a:r>
                        <a:rPr lang="en-US" sz="1800" baseline="0" dirty="0" err="1"/>
                        <a:t>personales</a:t>
                      </a:r>
                      <a:r>
                        <a:rPr lang="en-US" sz="1800" baseline="0" dirty="0"/>
                        <a:t>, </a:t>
                      </a:r>
                      <a:r>
                        <a:rPr lang="en-US" sz="1800" baseline="0" dirty="0" err="1"/>
                        <a:t>responde</a:t>
                      </a:r>
                      <a:r>
                        <a:rPr lang="en-US" sz="1800" baseline="0" dirty="0"/>
                        <a:t> al </a:t>
                      </a:r>
                      <a:r>
                        <a:rPr lang="en-US" sz="1800" baseline="0" dirty="0" err="1"/>
                        <a:t>evento</a:t>
                      </a:r>
                      <a:r>
                        <a:rPr lang="en-US" sz="1800" baseline="0" dirty="0"/>
                        <a:t> de la </a:t>
                      </a:r>
                      <a:r>
                        <a:rPr lang="en-US" sz="1800" baseline="0" dirty="0" err="1"/>
                        <a:t>barra</a:t>
                      </a:r>
                      <a:r>
                        <a:rPr lang="en-US" sz="1800" baseline="0" dirty="0"/>
                        <a:t> de </a:t>
                      </a:r>
                      <a:r>
                        <a:rPr lang="en-US" sz="1800" dirty="0" err="1">
                          <a:latin typeface="Consolas" panose="020B0609020204030204" pitchFamily="49" charset="0"/>
                        </a:rPr>
                        <a:t>espacio</a:t>
                      </a:r>
                      <a:r>
                        <a:rPr lang="en-US" sz="1800" dirty="0"/>
                        <a:t>. </a:t>
                      </a:r>
                    </a:p>
                  </a:txBody>
                  <a:tcPr marL="87167" marR="87167" marT="43584" marB="43584" anchor="ctr"/>
                </a:tc>
                <a:extLst>
                  <a:ext uri="{0D108BD9-81ED-4DB2-BD59-A6C34878D82A}">
                    <a16:rowId xmlns:a16="http://schemas.microsoft.com/office/drawing/2014/main" val="4078328374"/>
                  </a:ext>
                </a:extLst>
              </a:tr>
              <a:tr h="920633">
                <a:tc>
                  <a:txBody>
                    <a:bodyPr/>
                    <a:lstStyle/>
                    <a:p>
                      <a:r>
                        <a:rPr lang="en-US" sz="1700" dirty="0"/>
                        <a:t>B/Back</a:t>
                      </a:r>
                    </a:p>
                  </a:txBody>
                  <a:tcPr marL="87167" marR="87167" marT="43584" marB="43584" anchor="ctr"/>
                </a:tc>
                <a:tc>
                  <a:txBody>
                    <a:bodyPr/>
                    <a:lstStyle/>
                    <a:p>
                      <a:r>
                        <a:rPr lang="en-US" sz="1700" baseline="0" dirty="0"/>
                        <a:t>Go Back</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Responde</a:t>
                      </a:r>
                      <a:r>
                        <a:rPr lang="en-US" sz="1800" dirty="0"/>
                        <a:t> al </a:t>
                      </a:r>
                      <a:r>
                        <a:rPr lang="en-US" sz="1800" dirty="0" err="1"/>
                        <a:t>evento</a:t>
                      </a:r>
                      <a:r>
                        <a:rPr lang="en-US" sz="1800" dirty="0"/>
                        <a:t> </a:t>
                      </a:r>
                      <a:r>
                        <a:rPr lang="en-US" sz="1800" dirty="0" err="1">
                          <a:latin typeface="Consolas" panose="020B0609020204030204" pitchFamily="49" charset="0"/>
                        </a:rPr>
                        <a:t>SystemNavigationManager.BackRequested</a:t>
                      </a:r>
                      <a:r>
                        <a:rPr lang="en-US" sz="1800" dirty="0">
                          <a:latin typeface="Consolas" panose="020B0609020204030204" pitchFamily="49" charset="0"/>
                        </a:rPr>
                        <a:t> </a:t>
                      </a:r>
                      <a:r>
                        <a:rPr lang="en-US" sz="1800" dirty="0" err="1"/>
                        <a:t>cuando</a:t>
                      </a:r>
                      <a:r>
                        <a:rPr lang="en-US" sz="1800" dirty="0"/>
                        <a:t> </a:t>
                      </a:r>
                      <a:r>
                        <a:rPr lang="en-US" sz="1800" dirty="0" err="1"/>
                        <a:t>implementamos</a:t>
                      </a:r>
                      <a:r>
                        <a:rPr lang="en-US" sz="1800" dirty="0"/>
                        <a:t> la </a:t>
                      </a:r>
                      <a:r>
                        <a:rPr lang="en-US" sz="1800" dirty="0" err="1"/>
                        <a:t>navegación</a:t>
                      </a:r>
                      <a:r>
                        <a:rPr lang="en-US" sz="1800" dirty="0"/>
                        <a:t> </a:t>
                      </a:r>
                      <a:r>
                        <a:rPr lang="en-US" sz="1800" dirty="0" err="1"/>
                        <a:t>atrás</a:t>
                      </a:r>
                      <a:endParaRPr lang="en-US" sz="1800" dirty="0"/>
                    </a:p>
                  </a:txBody>
                  <a:tcPr marL="87167" marR="87167" marT="43584" marB="43584" anchor="ctr"/>
                </a:tc>
                <a:extLst>
                  <a:ext uri="{0D108BD9-81ED-4DB2-BD59-A6C34878D82A}">
                    <a16:rowId xmlns:a16="http://schemas.microsoft.com/office/drawing/2014/main" val="2376072584"/>
                  </a:ext>
                </a:extLst>
              </a:tr>
              <a:tr h="920633">
                <a:tc>
                  <a:txBody>
                    <a:bodyPr/>
                    <a:lstStyle/>
                    <a:p>
                      <a:r>
                        <a:rPr lang="en-US" sz="1700" dirty="0"/>
                        <a:t>Menu</a:t>
                      </a:r>
                    </a:p>
                  </a:txBody>
                  <a:tcPr marL="87167" marR="87167" marT="43584" marB="43584" anchor="ctr"/>
                </a:tc>
                <a:tc>
                  <a:txBody>
                    <a:bodyPr/>
                    <a:lstStyle/>
                    <a:p>
                      <a:r>
                        <a:rPr lang="en-US" sz="1700" baseline="0" dirty="0" err="1"/>
                        <a:t>Mostrar</a:t>
                      </a:r>
                      <a:r>
                        <a:rPr lang="en-US" sz="1700" baseline="0" dirty="0"/>
                        <a:t> menu contextual</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Muestra</a:t>
                      </a:r>
                      <a:r>
                        <a:rPr lang="en-US" sz="1800" dirty="0"/>
                        <a:t> </a:t>
                      </a:r>
                      <a:r>
                        <a:rPr lang="en-US" sz="1800" dirty="0" err="1"/>
                        <a:t>menús</a:t>
                      </a:r>
                      <a:r>
                        <a:rPr lang="en-US" sz="1800" baseline="0" dirty="0"/>
                        <a:t> del </a:t>
                      </a:r>
                      <a:r>
                        <a:rPr lang="en-US" sz="1800" baseline="0" dirty="0" err="1"/>
                        <a:t>tipo</a:t>
                      </a:r>
                      <a:r>
                        <a:rPr lang="en-US" sz="1800" baseline="0" dirty="0"/>
                        <a:t> </a:t>
                      </a:r>
                      <a:r>
                        <a:rPr lang="en-US" sz="1800" dirty="0" err="1">
                          <a:latin typeface="Consolas" panose="020B0609020204030204" pitchFamily="49" charset="0"/>
                        </a:rPr>
                        <a:t>ContextFlyout</a:t>
                      </a:r>
                      <a:r>
                        <a:rPr lang="en-US" sz="1800" dirty="0"/>
                        <a:t> y </a:t>
                      </a:r>
                      <a:r>
                        <a:rPr lang="en-US" sz="1800" dirty="0" err="1"/>
                        <a:t>responde</a:t>
                      </a:r>
                      <a:r>
                        <a:rPr lang="en-US" sz="1800" dirty="0"/>
                        <a:t> al</a:t>
                      </a:r>
                      <a:r>
                        <a:rPr lang="en-US" sz="1800" baseline="0" dirty="0"/>
                        <a:t> </a:t>
                      </a:r>
                      <a:r>
                        <a:rPr lang="en-US" sz="1800" baseline="0" dirty="0" err="1"/>
                        <a:t>evento</a:t>
                      </a:r>
                      <a:r>
                        <a:rPr lang="en-US" sz="1800" baseline="0" dirty="0"/>
                        <a:t> </a:t>
                      </a:r>
                      <a:r>
                        <a:rPr lang="en-US" sz="1800" dirty="0" err="1">
                          <a:latin typeface="Consolas" panose="020B0609020204030204" pitchFamily="49" charset="0"/>
                        </a:rPr>
                        <a:t>ContextRequested</a:t>
                      </a:r>
                      <a:r>
                        <a:rPr lang="en-US" sz="1800" dirty="0"/>
                        <a:t>.</a:t>
                      </a:r>
                      <a:endParaRPr lang="en-US" sz="1800" i="1" dirty="0"/>
                    </a:p>
                  </a:txBody>
                  <a:tcPr marL="87167" marR="87167" marT="43584" marB="43584" anchor="ctr"/>
                </a:tc>
                <a:extLst>
                  <a:ext uri="{0D108BD9-81ED-4DB2-BD59-A6C34878D82A}">
                    <a16:rowId xmlns:a16="http://schemas.microsoft.com/office/drawing/2014/main" val="2844080030"/>
                  </a:ext>
                </a:extLst>
              </a:tr>
              <a:tr h="920633">
                <a:tc>
                  <a:txBody>
                    <a:bodyPr/>
                    <a:lstStyle/>
                    <a:p>
                      <a:r>
                        <a:rPr lang="en-US" sz="1700" dirty="0"/>
                        <a:t>View</a:t>
                      </a:r>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err="1"/>
                        <a:t>Mostrar</a:t>
                      </a:r>
                      <a:r>
                        <a:rPr lang="en-US" sz="1600" dirty="0"/>
                        <a:t> </a:t>
                      </a:r>
                      <a:r>
                        <a:rPr lang="en-US" sz="1600" dirty="0" err="1"/>
                        <a:t>paneles</a:t>
                      </a:r>
                      <a:endParaRPr lang="en-US" sz="1600" dirty="0"/>
                    </a:p>
                  </a:txBody>
                  <a:tcPr marL="87167" marR="87167" marT="43584" marB="43584"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i="0" dirty="0"/>
                        <a:t>Eventos </a:t>
                      </a:r>
                      <a:r>
                        <a:rPr lang="en-US" sz="1800" i="0" dirty="0" err="1">
                          <a:latin typeface="Consolas" panose="020B0609020204030204" pitchFamily="49" charset="0"/>
                        </a:rPr>
                        <a:t>GamepadView</a:t>
                      </a:r>
                      <a:r>
                        <a:rPr lang="en-US" sz="1800" i="0" dirty="0"/>
                        <a:t> y </a:t>
                      </a:r>
                      <a:r>
                        <a:rPr lang="en-US" sz="1800" i="0" dirty="0" err="1">
                          <a:latin typeface="Consolas" panose="020B0609020204030204" pitchFamily="49" charset="0"/>
                        </a:rPr>
                        <a:t>NavigationView</a:t>
                      </a:r>
                      <a:r>
                        <a:rPr lang="en-US" sz="1800" i="0" dirty="0"/>
                        <a:t>.</a:t>
                      </a:r>
                    </a:p>
                  </a:txBody>
                  <a:tcPr marL="87167" marR="87167" marT="43584" marB="43584" anchor="ctr"/>
                </a:tc>
                <a:extLst>
                  <a:ext uri="{0D108BD9-81ED-4DB2-BD59-A6C34878D82A}">
                    <a16:rowId xmlns:a16="http://schemas.microsoft.com/office/drawing/2014/main" val="3393890168"/>
                  </a:ext>
                </a:extLst>
              </a:tr>
            </a:tbl>
          </a:graphicData>
        </a:graphic>
      </p:graphicFrame>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6669" t="66525" r="50736" b="27776"/>
          <a:stretch/>
        </p:blipFill>
        <p:spPr>
          <a:xfrm>
            <a:off x="1049937" y="5061922"/>
            <a:ext cx="322720" cy="39859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461" t="58823" r="85944" b="35478"/>
          <a:stretch/>
        </p:blipFill>
        <p:spPr>
          <a:xfrm>
            <a:off x="936961" y="5995429"/>
            <a:ext cx="322720" cy="398595"/>
          </a:xfrm>
          <a:prstGeom prst="rect">
            <a:avLst/>
          </a:prstGeom>
        </p:spPr>
      </p:pic>
    </p:spTree>
    <p:extLst>
      <p:ext uri="{BB962C8B-B14F-4D97-AF65-F5344CB8AC3E}">
        <p14:creationId xmlns:p14="http://schemas.microsoft.com/office/powerpoint/2010/main" val="2428683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cxnSp>
        <p:nvCxnSpPr>
          <p:cNvPr id="22" name="Straight Connector 21"/>
          <p:cNvCxnSpPr/>
          <p:nvPr/>
        </p:nvCxnSpPr>
        <p:spPr>
          <a:xfrm flipV="1">
            <a:off x="2589276" y="2766640"/>
            <a:ext cx="398319" cy="130287"/>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6256027"/>
              </p:ext>
            </p:extLst>
          </p:nvPr>
        </p:nvGraphicFramePr>
        <p:xfrm>
          <a:off x="427037" y="5687825"/>
          <a:ext cx="3809420" cy="1280132"/>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tblGrid>
              <a:tr h="334370">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extLst>
                  <a:ext uri="{0D108BD9-81ED-4DB2-BD59-A6C34878D82A}">
                    <a16:rowId xmlns:a16="http://schemas.microsoft.com/office/drawing/2014/main" val="18756429"/>
                  </a:ext>
                </a:extLst>
              </a:tr>
              <a:tr h="827868">
                <a:tc>
                  <a:txBody>
                    <a:bodyPr/>
                    <a:lstStyle/>
                    <a:p>
                      <a:r>
                        <a:rPr lang="en-US" sz="1800" b="1" dirty="0" err="1"/>
                        <a:t>Comportamiento</a:t>
                      </a:r>
                      <a:endParaRPr lang="en-US" sz="1800" b="1" dirty="0"/>
                    </a:p>
                    <a:p>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cxnSp>
        <p:nvCxnSpPr>
          <p:cNvPr id="35" name="Straight Connector 34"/>
          <p:cNvCxnSpPr/>
          <p:nvPr/>
        </p:nvCxnSpPr>
        <p:spPr>
          <a:xfrm flipH="1" flipV="1">
            <a:off x="4529002" y="2798016"/>
            <a:ext cx="398319" cy="130287"/>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49905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2" y="5845805"/>
          <a:ext cx="5714130" cy="1036364"/>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dirty="0"/>
                        <a:t> </a:t>
                      </a:r>
                      <a:r>
                        <a:rPr lang="en-US" sz="1800" dirty="0" err="1"/>
                        <a:t>izq</a:t>
                      </a:r>
                      <a:r>
                        <a:rPr lang="en-US" sz="1800" dirty="0"/>
                        <a:t>/</a:t>
                      </a:r>
                      <a:r>
                        <a:rPr lang="en-US" sz="1800" dirty="0" err="1"/>
                        <a:t>derecha</a:t>
                      </a:r>
                      <a:endParaRPr lang="en-US" sz="1800" dirty="0"/>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cxnSp>
        <p:nvCxnSpPr>
          <p:cNvPr id="35" name="Straight Connector 34"/>
          <p:cNvCxnSpPr/>
          <p:nvPr/>
        </p:nvCxnSpPr>
        <p:spPr>
          <a:xfrm flipV="1">
            <a:off x="2609942" y="2656175"/>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6" name="Straight Connector 35"/>
          <p:cNvCxnSpPr/>
          <p:nvPr/>
        </p:nvCxnSpPr>
        <p:spPr>
          <a:xfrm flipH="1" flipV="1">
            <a:off x="4487669" y="2650097"/>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467967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1" y="5845805"/>
          <a:ext cx="7618840" cy="1036364"/>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gridCol w="1904710">
                  <a:extLst>
                    <a:ext uri="{9D8B030D-6E8A-4147-A177-3AD203B41FA5}">
                      <a16:colId xmlns:a16="http://schemas.microsoft.com/office/drawing/2014/main" val="1805788967"/>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tc>
                  <a:txBody>
                    <a:bodyPr/>
                    <a:lstStyle/>
                    <a:p>
                      <a:r>
                        <a:rPr lang="en-US" sz="1800" dirty="0"/>
                        <a:t>Right stick</a:t>
                      </a:r>
                    </a:p>
                  </a:txBody>
                  <a:tcPr marL="91427" marR="91427" marT="45713" marB="45713">
                    <a:solidFill>
                      <a:schemeClr val="bg1"/>
                    </a:solidFill>
                  </a:tcPr>
                </a:tc>
                <a:extLst>
                  <a:ext uri="{0D108BD9-81ED-4DB2-BD59-A6C34878D82A}">
                    <a16:rowId xmlns:a16="http://schemas.microsoft.com/office/drawing/2014/main" val="18756429"/>
                  </a:ext>
                </a:extLst>
              </a:tr>
              <a:tr h="660433">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dirty="0"/>
                        <a:t> </a:t>
                      </a:r>
                      <a:r>
                        <a:rPr lang="en-US" sz="1800" dirty="0" err="1"/>
                        <a:t>izq</a:t>
                      </a:r>
                      <a:r>
                        <a:rPr lang="en-US" sz="1800" dirty="0"/>
                        <a:t>/</a:t>
                      </a:r>
                      <a:r>
                        <a:rPr lang="en-US" sz="1800" dirty="0" err="1"/>
                        <a:t>derecha</a:t>
                      </a:r>
                      <a:endParaRPr lang="en-US" sz="1800" dirty="0"/>
                    </a:p>
                  </a:txBody>
                  <a:tcPr marL="91427" marR="91427" marT="45713" marB="45713">
                    <a:solidFill>
                      <a:schemeClr val="bg1"/>
                    </a:solidFill>
                  </a:tcPr>
                </a:tc>
                <a:tc>
                  <a:txBody>
                    <a:bodyPr/>
                    <a:lstStyle/>
                    <a:p>
                      <a:r>
                        <a:rPr lang="en-US" sz="1800" dirty="0"/>
                        <a:t>Pan</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
        <p:nvSpPr>
          <p:cNvPr id="34" name="Oval 33"/>
          <p:cNvSpPr/>
          <p:nvPr/>
        </p:nvSpPr>
        <p:spPr bwMode="auto">
          <a:xfrm>
            <a:off x="4046785" y="3747937"/>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1259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15" name="Oval 14"/>
          <p:cNvSpPr/>
          <p:nvPr/>
        </p:nvSpPr>
        <p:spPr bwMode="auto">
          <a:xfrm>
            <a:off x="4348013" y="3271207"/>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p:cNvSpPr/>
          <p:nvPr/>
        </p:nvSpPr>
        <p:spPr bwMode="auto">
          <a:xfrm>
            <a:off x="4610318" y="303121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1" y="5542568"/>
          <a:ext cx="9523550" cy="1306701"/>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gridCol w="1904710">
                  <a:extLst>
                    <a:ext uri="{9D8B030D-6E8A-4147-A177-3AD203B41FA5}">
                      <a16:colId xmlns:a16="http://schemas.microsoft.com/office/drawing/2014/main" val="1805788967"/>
                    </a:ext>
                  </a:extLst>
                </a:gridCol>
                <a:gridCol w="1904710">
                  <a:extLst>
                    <a:ext uri="{9D8B030D-6E8A-4147-A177-3AD203B41FA5}">
                      <a16:colId xmlns:a16="http://schemas.microsoft.com/office/drawing/2014/main" val="183341940"/>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tc>
                  <a:txBody>
                    <a:bodyPr/>
                    <a:lstStyle/>
                    <a:p>
                      <a:r>
                        <a:rPr lang="en-US" sz="1800" dirty="0"/>
                        <a:t>Right stick</a:t>
                      </a:r>
                    </a:p>
                  </a:txBody>
                  <a:tcPr marL="91427" marR="91427" marT="45713" marB="45713">
                    <a:solidFill>
                      <a:schemeClr val="bg1"/>
                    </a:solidFill>
                  </a:tcPr>
                </a:tc>
                <a:tc>
                  <a:txBody>
                    <a:bodyPr/>
                    <a:lstStyle/>
                    <a:p>
                      <a:r>
                        <a:rPr lang="en-US" sz="1800" dirty="0"/>
                        <a:t>X, Y</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dirty="0"/>
                        <a:t> </a:t>
                      </a:r>
                      <a:r>
                        <a:rPr lang="en-US" sz="1800" dirty="0" err="1"/>
                        <a:t>izq</a:t>
                      </a:r>
                      <a:r>
                        <a:rPr lang="en-US" sz="1800" dirty="0"/>
                        <a:t>/</a:t>
                      </a:r>
                      <a:r>
                        <a:rPr lang="en-US" sz="1800" dirty="0" err="1"/>
                        <a:t>derecha</a:t>
                      </a:r>
                      <a:endParaRPr lang="en-US" sz="1800" dirty="0"/>
                    </a:p>
                    <a:p>
                      <a:endParaRPr lang="en-US" sz="1800" dirty="0"/>
                    </a:p>
                  </a:txBody>
                  <a:tcPr marL="91427" marR="91427" marT="45713" marB="45713">
                    <a:solidFill>
                      <a:schemeClr val="bg1"/>
                    </a:solidFill>
                  </a:tcPr>
                </a:tc>
                <a:tc>
                  <a:txBody>
                    <a:bodyPr/>
                    <a:lstStyle/>
                    <a:p>
                      <a:r>
                        <a:rPr lang="en-US" sz="1800" dirty="0"/>
                        <a:t>Pan</a:t>
                      </a:r>
                    </a:p>
                  </a:txBody>
                  <a:tcPr marL="91427" marR="91427" marT="45713" marB="45713">
                    <a:solidFill>
                      <a:schemeClr val="bg1"/>
                    </a:solidFill>
                  </a:tcPr>
                </a:tc>
                <a:tc>
                  <a:txBody>
                    <a:bodyPr/>
                    <a:lstStyle/>
                    <a:p>
                      <a:r>
                        <a:rPr lang="en-US" sz="1800" dirty="0"/>
                        <a:t>App shortcuts</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107630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25" name="Oval 24"/>
          <p:cNvSpPr/>
          <p:nvPr/>
        </p:nvSpPr>
        <p:spPr bwMode="auto">
          <a:xfrm>
            <a:off x="9104872" y="474220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9505194" y="473323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9912196" y="473323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p:cNvSpPr/>
          <p:nvPr/>
        </p:nvSpPr>
        <p:spPr bwMode="auto">
          <a:xfrm>
            <a:off x="9903233" y="510848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p:cNvSpPr/>
          <p:nvPr/>
        </p:nvSpPr>
        <p:spPr bwMode="auto">
          <a:xfrm>
            <a:off x="9505193" y="510848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9104872" y="509952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ounded Rectangle 30"/>
          <p:cNvSpPr/>
          <p:nvPr/>
        </p:nvSpPr>
        <p:spPr bwMode="auto">
          <a:xfrm>
            <a:off x="9925142" y="4034185"/>
            <a:ext cx="199551" cy="478928"/>
          </a:xfrm>
          <a:prstGeom prst="roundRect">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solidFill>
                  <a:schemeClr val="bg1"/>
                </a:solidFill>
              </a:rPr>
              <a:t>Gamepad y Remote. </a:t>
            </a:r>
            <a:r>
              <a:rPr lang="en-US" dirty="0" err="1">
                <a:solidFill>
                  <a:schemeClr val="bg1"/>
                </a:solidFill>
              </a:rPr>
              <a:t>Botones</a:t>
            </a:r>
            <a:r>
              <a:rPr lang="en-US" dirty="0">
                <a:solidFill>
                  <a:schemeClr val="bg1"/>
                </a:solidFill>
              </a:rPr>
              <a:t> </a:t>
            </a:r>
            <a:r>
              <a:rPr lang="en-US" dirty="0" err="1">
                <a:solidFill>
                  <a:schemeClr val="bg1"/>
                </a:solidFill>
              </a:rPr>
              <a:t>adicionales</a:t>
            </a:r>
            <a:endParaRPr lang="en-US" dirty="0"/>
          </a:p>
        </p:txBody>
      </p:sp>
      <p:graphicFrame>
        <p:nvGraphicFramePr>
          <p:cNvPr id="5" name="Table 4"/>
          <p:cNvGraphicFramePr>
            <a:graphicFrameLocks noGrp="1"/>
          </p:cNvGraphicFramePr>
          <p:nvPr>
            <p:extLst/>
          </p:nvPr>
        </p:nvGraphicFramePr>
        <p:xfrm>
          <a:off x="458391" y="5559730"/>
          <a:ext cx="11428260" cy="1306701"/>
        </p:xfrm>
        <a:graphic>
          <a:graphicData uri="http://schemas.openxmlformats.org/drawingml/2006/table">
            <a:tbl>
              <a:tblPr firstCol="1" bandRow="1">
                <a:tableStyleId>{5940675A-B579-460E-94D1-54222C63F5DA}</a:tableStyleId>
              </a:tblPr>
              <a:tblGrid>
                <a:gridCol w="1904710">
                  <a:extLst>
                    <a:ext uri="{9D8B030D-6E8A-4147-A177-3AD203B41FA5}">
                      <a16:colId xmlns:a16="http://schemas.microsoft.com/office/drawing/2014/main" val="3107789851"/>
                    </a:ext>
                  </a:extLst>
                </a:gridCol>
                <a:gridCol w="1904710">
                  <a:extLst>
                    <a:ext uri="{9D8B030D-6E8A-4147-A177-3AD203B41FA5}">
                      <a16:colId xmlns:a16="http://schemas.microsoft.com/office/drawing/2014/main" val="3195419112"/>
                    </a:ext>
                  </a:extLst>
                </a:gridCol>
                <a:gridCol w="1904710">
                  <a:extLst>
                    <a:ext uri="{9D8B030D-6E8A-4147-A177-3AD203B41FA5}">
                      <a16:colId xmlns:a16="http://schemas.microsoft.com/office/drawing/2014/main" val="2356303518"/>
                    </a:ext>
                  </a:extLst>
                </a:gridCol>
                <a:gridCol w="1904710">
                  <a:extLst>
                    <a:ext uri="{9D8B030D-6E8A-4147-A177-3AD203B41FA5}">
                      <a16:colId xmlns:a16="http://schemas.microsoft.com/office/drawing/2014/main" val="1805788967"/>
                    </a:ext>
                  </a:extLst>
                </a:gridCol>
                <a:gridCol w="1904710">
                  <a:extLst>
                    <a:ext uri="{9D8B030D-6E8A-4147-A177-3AD203B41FA5}">
                      <a16:colId xmlns:a16="http://schemas.microsoft.com/office/drawing/2014/main" val="183341940"/>
                    </a:ext>
                  </a:extLst>
                </a:gridCol>
                <a:gridCol w="1904710">
                  <a:extLst>
                    <a:ext uri="{9D8B030D-6E8A-4147-A177-3AD203B41FA5}">
                      <a16:colId xmlns:a16="http://schemas.microsoft.com/office/drawing/2014/main" val="3240994203"/>
                    </a:ext>
                  </a:extLst>
                </a:gridCol>
              </a:tblGrid>
              <a:tr h="375931">
                <a:tc>
                  <a:txBody>
                    <a:bodyPr/>
                    <a:lstStyle/>
                    <a:p>
                      <a:r>
                        <a:rPr lang="en-US" sz="1800" b="1" dirty="0" err="1"/>
                        <a:t>Botón</a:t>
                      </a:r>
                      <a:endParaRPr lang="en-US" sz="1800" b="1" dirty="0"/>
                    </a:p>
                  </a:txBody>
                  <a:tcPr marL="91427" marR="91427" marT="45713" marB="45713">
                    <a:solidFill>
                      <a:schemeClr val="bg1"/>
                    </a:solidFill>
                  </a:tcPr>
                </a:tc>
                <a:tc>
                  <a:txBody>
                    <a:bodyPr/>
                    <a:lstStyle/>
                    <a:p>
                      <a:r>
                        <a:rPr lang="en-US" sz="1800" dirty="0"/>
                        <a:t>L/R Trigger</a:t>
                      </a:r>
                    </a:p>
                  </a:txBody>
                  <a:tcPr marL="91427" marR="91427" marT="45713" marB="45713">
                    <a:solidFill>
                      <a:schemeClr val="bg1"/>
                    </a:solidFill>
                  </a:tcPr>
                </a:tc>
                <a:tc>
                  <a:txBody>
                    <a:bodyPr/>
                    <a:lstStyle/>
                    <a:p>
                      <a:r>
                        <a:rPr lang="en-US" sz="1800" dirty="0"/>
                        <a:t>L/R Bumper</a:t>
                      </a:r>
                    </a:p>
                  </a:txBody>
                  <a:tcPr marL="91427" marR="91427" marT="45713" marB="45713">
                    <a:solidFill>
                      <a:schemeClr val="bg1"/>
                    </a:solidFill>
                  </a:tcPr>
                </a:tc>
                <a:tc>
                  <a:txBody>
                    <a:bodyPr/>
                    <a:lstStyle/>
                    <a:p>
                      <a:r>
                        <a:rPr lang="en-US" sz="1800" dirty="0"/>
                        <a:t>Right stick</a:t>
                      </a:r>
                    </a:p>
                  </a:txBody>
                  <a:tcPr marL="91427" marR="91427" marT="45713" marB="45713">
                    <a:solidFill>
                      <a:schemeClr val="bg1"/>
                    </a:solidFill>
                  </a:tcPr>
                </a:tc>
                <a:tc>
                  <a:txBody>
                    <a:bodyPr/>
                    <a:lstStyle/>
                    <a:p>
                      <a:r>
                        <a:rPr lang="en-US" sz="1800" dirty="0"/>
                        <a:t>X, Y</a:t>
                      </a:r>
                    </a:p>
                  </a:txBody>
                  <a:tcPr marL="91427" marR="91427" marT="45713" marB="45713">
                    <a:solidFill>
                      <a:schemeClr val="bg1"/>
                    </a:solidFill>
                  </a:tcPr>
                </a:tc>
                <a:tc>
                  <a:txBody>
                    <a:bodyPr/>
                    <a:lstStyle/>
                    <a:p>
                      <a:r>
                        <a:rPr lang="en-US" sz="1800" dirty="0"/>
                        <a:t>Pause, Play, etc.</a:t>
                      </a:r>
                    </a:p>
                  </a:txBody>
                  <a:tcPr marL="91427" marR="91427" marT="45713" marB="45713">
                    <a:solidFill>
                      <a:schemeClr val="bg1"/>
                    </a:solidFill>
                  </a:tcPr>
                </a:tc>
                <a:extLst>
                  <a:ext uri="{0D108BD9-81ED-4DB2-BD59-A6C34878D82A}">
                    <a16:rowId xmlns:a16="http://schemas.microsoft.com/office/drawing/2014/main" val="18756429"/>
                  </a:ext>
                </a:extLst>
              </a:tr>
              <a:tr h="930770">
                <a:tc>
                  <a:txBody>
                    <a:bodyPr/>
                    <a:lstStyle/>
                    <a:p>
                      <a:r>
                        <a:rPr lang="en-US" sz="1800" b="1" dirty="0" err="1"/>
                        <a:t>Comportamiento</a:t>
                      </a:r>
                      <a:endParaRPr lang="en-US" sz="1800" b="1" dirty="0"/>
                    </a:p>
                  </a:txBody>
                  <a:tcPr marL="91427" marR="91427" marT="45713" marB="45713">
                    <a:solidFill>
                      <a:schemeClr val="bg1"/>
                    </a:solidFill>
                  </a:tcPr>
                </a:tc>
                <a:tc>
                  <a:txBody>
                    <a:bodyPr/>
                    <a:lstStyle/>
                    <a:p>
                      <a:r>
                        <a:rPr lang="en-US" sz="1800" dirty="0" err="1"/>
                        <a:t>Página</a:t>
                      </a:r>
                      <a:r>
                        <a:rPr lang="en-US" sz="1800" dirty="0"/>
                        <a:t> </a:t>
                      </a:r>
                      <a:r>
                        <a:rPr lang="en-US" sz="1800" dirty="0" err="1"/>
                        <a:t>arriba</a:t>
                      </a:r>
                      <a:r>
                        <a:rPr lang="en-US" sz="1800" dirty="0"/>
                        <a:t>/</a:t>
                      </a:r>
                      <a:r>
                        <a:rPr lang="en-US" sz="1800" dirty="0" err="1"/>
                        <a:t>abajo</a:t>
                      </a:r>
                      <a:endParaRPr lang="en-US" sz="1800" dirty="0"/>
                    </a:p>
                  </a:txBody>
                  <a:tcPr marL="91427" marR="91427" marT="45713" marB="45713">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err="1"/>
                        <a:t>Página</a:t>
                      </a:r>
                      <a:r>
                        <a:rPr lang="en-US" sz="1800" baseline="0" dirty="0"/>
                        <a:t> </a:t>
                      </a:r>
                      <a:r>
                        <a:rPr lang="en-US" sz="1800" baseline="0" dirty="0" err="1"/>
                        <a:t>izq</a:t>
                      </a:r>
                      <a:r>
                        <a:rPr lang="en-US" sz="1800" baseline="0" dirty="0"/>
                        <a:t>/</a:t>
                      </a:r>
                      <a:r>
                        <a:rPr lang="en-US" sz="1800" baseline="0" dirty="0" err="1"/>
                        <a:t>derecha</a:t>
                      </a:r>
                      <a:endParaRPr lang="en-US" sz="1800" dirty="0"/>
                    </a:p>
                    <a:p>
                      <a:endParaRPr lang="en-US" sz="1800" dirty="0"/>
                    </a:p>
                  </a:txBody>
                  <a:tcPr marL="91427" marR="91427" marT="45713" marB="45713">
                    <a:solidFill>
                      <a:schemeClr val="bg1"/>
                    </a:solidFill>
                  </a:tcPr>
                </a:tc>
                <a:tc>
                  <a:txBody>
                    <a:bodyPr/>
                    <a:lstStyle/>
                    <a:p>
                      <a:r>
                        <a:rPr lang="en-US" sz="1800" dirty="0"/>
                        <a:t>Pan</a:t>
                      </a:r>
                    </a:p>
                  </a:txBody>
                  <a:tcPr marL="91427" marR="91427" marT="45713" marB="45713">
                    <a:solidFill>
                      <a:schemeClr val="bg1"/>
                    </a:solidFill>
                  </a:tcPr>
                </a:tc>
                <a:tc>
                  <a:txBody>
                    <a:bodyPr/>
                    <a:lstStyle/>
                    <a:p>
                      <a:r>
                        <a:rPr lang="en-US" sz="1800" dirty="0"/>
                        <a:t>App shortcuts</a:t>
                      </a:r>
                    </a:p>
                  </a:txBody>
                  <a:tcPr marL="91427" marR="91427" marT="45713" marB="45713">
                    <a:solidFill>
                      <a:schemeClr val="bg1"/>
                    </a:solidFill>
                  </a:tcPr>
                </a:tc>
                <a:tc>
                  <a:txBody>
                    <a:bodyPr/>
                    <a:lstStyle/>
                    <a:p>
                      <a:r>
                        <a:rPr lang="en-US" sz="1800" dirty="0"/>
                        <a:t>Media playback</a:t>
                      </a:r>
                    </a:p>
                  </a:txBody>
                  <a:tcPr marL="91427" marR="91427" marT="45713" marB="45713">
                    <a:solidFill>
                      <a:schemeClr val="bg1"/>
                    </a:solidFill>
                  </a:tcPr>
                </a:tc>
                <a:extLst>
                  <a:ext uri="{0D108BD9-81ED-4DB2-BD59-A6C34878D82A}">
                    <a16:rowId xmlns:a16="http://schemas.microsoft.com/office/drawing/2014/main" val="3303453074"/>
                  </a:ext>
                </a:extLst>
              </a:tr>
            </a:tbl>
          </a:graphicData>
        </a:graphic>
      </p:graphicFrame>
    </p:spTree>
    <p:extLst>
      <p:ext uri="{BB962C8B-B14F-4D97-AF65-F5344CB8AC3E}">
        <p14:creationId xmlns:p14="http://schemas.microsoft.com/office/powerpoint/2010/main" val="185828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
            <a:ext cx="12436475" cy="6995020"/>
          </a:xfrm>
          <a:prstGeom prst="rect">
            <a:avLst/>
          </a:prstGeom>
          <a:solidFill>
            <a:schemeClr val="accent1"/>
          </a:solidFill>
        </p:spPr>
      </p:pic>
      <p:sp>
        <p:nvSpPr>
          <p:cNvPr id="7" name="Plus 6"/>
          <p:cNvSpPr/>
          <p:nvPr/>
        </p:nvSpPr>
        <p:spPr bwMode="auto">
          <a:xfrm>
            <a:off x="2940526" y="3680209"/>
            <a:ext cx="644702" cy="642508"/>
          </a:xfrm>
          <a:prstGeom prst="mathPlus">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p:cNvSpPr/>
          <p:nvPr/>
        </p:nvSpPr>
        <p:spPr bwMode="auto">
          <a:xfrm>
            <a:off x="9142611" y="2641506"/>
            <a:ext cx="887520" cy="903455"/>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p:cNvSpPr/>
          <p:nvPr/>
        </p:nvSpPr>
        <p:spPr bwMode="auto">
          <a:xfrm>
            <a:off x="2622463" y="3143814"/>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Oval 1"/>
          <p:cNvSpPr/>
          <p:nvPr/>
        </p:nvSpPr>
        <p:spPr bwMode="auto">
          <a:xfrm>
            <a:off x="4590193" y="353612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9469737" y="2951560"/>
            <a:ext cx="282877" cy="284209"/>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p:cNvSpPr/>
          <p:nvPr/>
        </p:nvSpPr>
        <p:spPr bwMode="auto">
          <a:xfrm>
            <a:off x="4843534" y="3285816"/>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p:cNvSpPr/>
          <p:nvPr/>
        </p:nvSpPr>
        <p:spPr bwMode="auto">
          <a:xfrm>
            <a:off x="9107550" y="3632367"/>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p:cNvSpPr/>
          <p:nvPr/>
        </p:nvSpPr>
        <p:spPr bwMode="auto">
          <a:xfrm>
            <a:off x="9917055" y="2361000"/>
            <a:ext cx="213347" cy="208660"/>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p:cNvSpPr/>
          <p:nvPr/>
        </p:nvSpPr>
        <p:spPr bwMode="auto">
          <a:xfrm>
            <a:off x="4348014" y="327120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p:cNvSpPr/>
          <p:nvPr/>
        </p:nvSpPr>
        <p:spPr bwMode="auto">
          <a:xfrm>
            <a:off x="4601353" y="3031218"/>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9115185" y="2373181"/>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1" name="Straight Connector 20"/>
          <p:cNvCxnSpPr/>
          <p:nvPr/>
        </p:nvCxnSpPr>
        <p:spPr>
          <a:xfrm flipV="1">
            <a:off x="2788801" y="2630774"/>
            <a:ext cx="391666" cy="129675"/>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25" name="Oval 24"/>
          <p:cNvSpPr/>
          <p:nvPr/>
        </p:nvSpPr>
        <p:spPr bwMode="auto">
          <a:xfrm>
            <a:off x="8619844" y="451311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p:cNvSpPr/>
          <p:nvPr/>
        </p:nvSpPr>
        <p:spPr bwMode="auto">
          <a:xfrm>
            <a:off x="8939482" y="451311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9274769" y="4513113"/>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p:cNvSpPr/>
          <p:nvPr/>
        </p:nvSpPr>
        <p:spPr bwMode="auto">
          <a:xfrm>
            <a:off x="9274769" y="480767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p:cNvSpPr/>
          <p:nvPr/>
        </p:nvSpPr>
        <p:spPr bwMode="auto">
          <a:xfrm>
            <a:off x="8939482" y="480767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8619844" y="4807679"/>
            <a:ext cx="199551" cy="195163"/>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ounded Rectangle 30"/>
          <p:cNvSpPr/>
          <p:nvPr/>
        </p:nvSpPr>
        <p:spPr bwMode="auto">
          <a:xfrm>
            <a:off x="9911264" y="4068183"/>
            <a:ext cx="199551" cy="478928"/>
          </a:xfrm>
          <a:prstGeom prst="roundRect">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err="1">
                <a:solidFill>
                  <a:schemeClr val="bg1"/>
                </a:solidFill>
              </a:rPr>
              <a:t>Saca</a:t>
            </a:r>
            <a:r>
              <a:rPr lang="en-US" dirty="0">
                <a:solidFill>
                  <a:schemeClr val="bg1"/>
                </a:solidFill>
              </a:rPr>
              <a:t> </a:t>
            </a:r>
            <a:r>
              <a:rPr lang="en-US" dirty="0" err="1">
                <a:solidFill>
                  <a:schemeClr val="bg1"/>
                </a:solidFill>
              </a:rPr>
              <a:t>todo</a:t>
            </a:r>
            <a:r>
              <a:rPr lang="en-US" dirty="0">
                <a:solidFill>
                  <a:schemeClr val="bg1"/>
                </a:solidFill>
              </a:rPr>
              <a:t> el </a:t>
            </a:r>
            <a:r>
              <a:rPr lang="en-US" dirty="0" err="1">
                <a:solidFill>
                  <a:schemeClr val="bg1"/>
                </a:solidFill>
              </a:rPr>
              <a:t>partido</a:t>
            </a:r>
            <a:r>
              <a:rPr lang="en-US" dirty="0">
                <a:solidFill>
                  <a:schemeClr val="bg1"/>
                </a:solidFill>
              </a:rPr>
              <a:t> a </a:t>
            </a:r>
            <a:r>
              <a:rPr lang="en-US" dirty="0" err="1">
                <a:solidFill>
                  <a:schemeClr val="bg1"/>
                </a:solidFill>
              </a:rPr>
              <a:t>los</a:t>
            </a:r>
            <a:r>
              <a:rPr lang="en-US" dirty="0">
                <a:solidFill>
                  <a:schemeClr val="bg1"/>
                </a:solidFill>
              </a:rPr>
              <a:t> </a:t>
            </a:r>
            <a:r>
              <a:rPr lang="en-US" dirty="0" err="1">
                <a:solidFill>
                  <a:schemeClr val="bg1"/>
                </a:solidFill>
              </a:rPr>
              <a:t>botones</a:t>
            </a:r>
            <a:r>
              <a:rPr lang="en-US" dirty="0">
                <a:solidFill>
                  <a:schemeClr val="bg1"/>
                </a:solidFill>
              </a:rPr>
              <a:t>!</a:t>
            </a:r>
          </a:p>
        </p:txBody>
      </p:sp>
      <p:sp>
        <p:nvSpPr>
          <p:cNvPr id="34" name="Oval 33"/>
          <p:cNvSpPr/>
          <p:nvPr/>
        </p:nvSpPr>
        <p:spPr bwMode="auto">
          <a:xfrm>
            <a:off x="4046784" y="3756903"/>
            <a:ext cx="389624" cy="379797"/>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6" name="Straight Connector 35"/>
          <p:cNvCxnSpPr/>
          <p:nvPr/>
        </p:nvCxnSpPr>
        <p:spPr>
          <a:xfrm flipV="1">
            <a:off x="2605948" y="2767544"/>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flipH="1" flipV="1">
            <a:off x="4343042" y="2630161"/>
            <a:ext cx="398319" cy="130287"/>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cxnSp>
        <p:nvCxnSpPr>
          <p:cNvPr id="38" name="Straight Connector 37"/>
          <p:cNvCxnSpPr/>
          <p:nvPr/>
        </p:nvCxnSpPr>
        <p:spPr>
          <a:xfrm flipH="1" flipV="1">
            <a:off x="4483675" y="2761466"/>
            <a:ext cx="398319" cy="169774"/>
          </a:xfrm>
          <a:prstGeom prst="line">
            <a:avLst/>
          </a:prstGeom>
          <a:ln w="38100">
            <a:solidFill>
              <a:srgbClr val="FFFF00"/>
            </a:solidFill>
            <a:headEnd type="none"/>
            <a:tailEnd type="none"/>
          </a:ln>
          <a:effectLst>
            <a:glow rad="228600">
              <a:srgbClr val="FFFF00">
                <a:alpha val="40000"/>
              </a:srgbClr>
            </a:glow>
          </a:effectLst>
        </p:spPr>
        <p:style>
          <a:lnRef idx="2">
            <a:schemeClr val="accent2"/>
          </a:lnRef>
          <a:fillRef idx="0">
            <a:schemeClr val="accent2"/>
          </a:fillRef>
          <a:effectRef idx="1">
            <a:schemeClr val="accent2"/>
          </a:effectRef>
          <a:fontRef idx="minor">
            <a:schemeClr val="tx1"/>
          </a:fontRef>
        </p:style>
      </p:cxnSp>
      <p:sp>
        <p:nvSpPr>
          <p:cNvPr id="39" name="Oval 38"/>
          <p:cNvSpPr/>
          <p:nvPr/>
        </p:nvSpPr>
        <p:spPr bwMode="auto">
          <a:xfrm>
            <a:off x="3937550" y="3324896"/>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p:cNvSpPr/>
          <p:nvPr/>
        </p:nvSpPr>
        <p:spPr bwMode="auto">
          <a:xfrm>
            <a:off x="3400917" y="3315285"/>
            <a:ext cx="130157" cy="136506"/>
          </a:xfrm>
          <a:prstGeom prst="ellipse">
            <a:avLst/>
          </a:prstGeom>
          <a:noFill/>
          <a:ln w="38100">
            <a:solidFill>
              <a:srgbClr val="FFFF00"/>
            </a:solidFill>
            <a:headEnd type="none" w="med" len="med"/>
            <a:tailEnd type="none" w="med" len="med"/>
          </a:ln>
          <a:effectLst>
            <a:glow rad="228600">
              <a:srgbClr val="FFFF0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0864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4" name="Rectangle 13"/>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6" name="Right Triangle 15"/>
          <p:cNvSpPr/>
          <p:nvPr/>
        </p:nvSpPr>
        <p:spPr bwMode="auto">
          <a:xfrm rot="2700000">
            <a:off x="2092116" y="1978988"/>
            <a:ext cx="1371391" cy="1371391"/>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7" name="Rectangle 16"/>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4" name="Rectangle 3"/>
          <p:cNvSpPr/>
          <p:nvPr/>
        </p:nvSpPr>
        <p:spPr>
          <a:xfrm>
            <a:off x="4044022" y="1447243"/>
            <a:ext cx="5768829" cy="533636"/>
          </a:xfrm>
          <a:prstGeom prst="rect">
            <a:avLst/>
          </a:prstGeom>
        </p:spPr>
        <p:txBody>
          <a:bodyPr wrap="none">
            <a:spAutoFit/>
          </a:bodyPr>
          <a:lstStyle/>
          <a:p>
            <a:pPr defTabSz="932563">
              <a:defRPr/>
            </a:pPr>
            <a:r>
              <a:rPr lang="en-US" sz="2800" dirty="0" err="1">
                <a:latin typeface="Segoe UI"/>
              </a:rPr>
              <a:t>IsTabStop</a:t>
            </a:r>
            <a:r>
              <a:rPr lang="en-US" sz="2800" dirty="0">
                <a:latin typeface="Segoe UI"/>
              </a:rPr>
              <a:t>=true &amp; Visibility=Visible</a:t>
            </a:r>
          </a:p>
        </p:txBody>
      </p:sp>
    </p:spTree>
    <p:extLst>
      <p:ext uri="{BB962C8B-B14F-4D97-AF65-F5344CB8AC3E}">
        <p14:creationId xmlns:p14="http://schemas.microsoft.com/office/powerpoint/2010/main" val="2986902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3" name="Right Triangle 12"/>
          <p:cNvSpPr/>
          <p:nvPr/>
        </p:nvSpPr>
        <p:spPr bwMode="auto">
          <a:xfrm rot="8100000">
            <a:off x="2633833" y="3562568"/>
            <a:ext cx="1371391" cy="1371391"/>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680975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4" name="Rectangle 13"/>
          <p:cNvSpPr/>
          <p:nvPr/>
        </p:nvSpPr>
        <p:spPr bwMode="auto">
          <a:xfrm>
            <a:off x="2633833" y="40106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sp>
        <p:nvSpPr>
          <p:cNvPr id="13" name="Right Triangle 12"/>
          <p:cNvSpPr/>
          <p:nvPr/>
        </p:nvSpPr>
        <p:spPr bwMode="auto">
          <a:xfrm rot="2700000">
            <a:off x="4797459" y="2674019"/>
            <a:ext cx="4044590" cy="4044590"/>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p:cNvSpPr/>
          <p:nvPr/>
        </p:nvSpPr>
        <p:spPr>
          <a:xfrm>
            <a:off x="6401089" y="5965765"/>
            <a:ext cx="188409" cy="376684"/>
          </a:xfrm>
          <a:prstGeom prst="rect">
            <a:avLst/>
          </a:prstGeom>
        </p:spPr>
        <p:txBody>
          <a:bodyPr wrap="none">
            <a:spAutoFit/>
          </a:bodyPr>
          <a:lstStyle/>
          <a:p>
            <a:pPr defTabSz="932563">
              <a:defRPr/>
            </a:pPr>
            <a:endParaRPr lang="en-US" dirty="0">
              <a:latin typeface="Segoe UI"/>
            </a:endParaRPr>
          </a:p>
        </p:txBody>
      </p:sp>
    </p:spTree>
    <p:extLst>
      <p:ext uri="{BB962C8B-B14F-4D97-AF65-F5344CB8AC3E}">
        <p14:creationId xmlns:p14="http://schemas.microsoft.com/office/powerpoint/2010/main" val="3820444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436474" cy="6994525"/>
          </a:xfrm>
          <a:prstGeom prst="rect">
            <a:avLst/>
          </a:prstGeom>
        </p:spPr>
      </p:pic>
      <p:sp>
        <p:nvSpPr>
          <p:cNvPr id="22" name="Rectángulo 21"/>
          <p:cNvSpPr/>
          <p:nvPr/>
        </p:nvSpPr>
        <p:spPr>
          <a:xfrm>
            <a:off x="-4669" y="-1715"/>
            <a:ext cx="12434711" cy="79958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1" name="Imagen 10"/>
          <p:cNvPicPr>
            <a:picLocks noChangeAspect="1"/>
          </p:cNvPicPr>
          <p:nvPr/>
        </p:nvPicPr>
        <p:blipFill>
          <a:blip r:embed="rId3"/>
          <a:stretch>
            <a:fillRect/>
          </a:stretch>
        </p:blipFill>
        <p:spPr>
          <a:xfrm>
            <a:off x="882" y="5928693"/>
            <a:ext cx="12434711" cy="1065833"/>
          </a:xfrm>
          <a:prstGeom prst="rect">
            <a:avLst/>
          </a:prstGeom>
        </p:spPr>
      </p:pic>
      <p:pic>
        <p:nvPicPr>
          <p:cNvPr id="10" name="Imagen 9"/>
          <p:cNvPicPr>
            <a:picLocks noChangeAspect="1"/>
          </p:cNvPicPr>
          <p:nvPr/>
        </p:nvPicPr>
        <p:blipFill>
          <a:blip r:embed="rId4"/>
          <a:stretch>
            <a:fillRect/>
          </a:stretch>
        </p:blipFill>
        <p:spPr>
          <a:xfrm>
            <a:off x="486089" y="6203320"/>
            <a:ext cx="913697" cy="536567"/>
          </a:xfrm>
          <a:prstGeom prst="rect">
            <a:avLst/>
          </a:prstGeom>
        </p:spPr>
      </p:pic>
      <p:pic>
        <p:nvPicPr>
          <p:cNvPr id="14" name="Imagen 13"/>
          <p:cNvPicPr>
            <a:picLocks noChangeAspect="1"/>
          </p:cNvPicPr>
          <p:nvPr/>
        </p:nvPicPr>
        <p:blipFill>
          <a:blip r:embed="rId5"/>
          <a:stretch>
            <a:fillRect/>
          </a:stretch>
        </p:blipFill>
        <p:spPr>
          <a:xfrm>
            <a:off x="3601170" y="2014332"/>
            <a:ext cx="4954002" cy="1133937"/>
          </a:xfrm>
          <a:prstGeom prst="rect">
            <a:avLst/>
          </a:prstGeom>
        </p:spPr>
      </p:pic>
      <p:sp>
        <p:nvSpPr>
          <p:cNvPr id="15" name="CuadroTexto 14"/>
          <p:cNvSpPr txBox="1"/>
          <p:nvPr/>
        </p:nvSpPr>
        <p:spPr>
          <a:xfrm>
            <a:off x="1555221" y="1355499"/>
            <a:ext cx="9326033" cy="382308"/>
          </a:xfrm>
          <a:prstGeom prst="rect">
            <a:avLst/>
          </a:prstGeom>
          <a:noFill/>
        </p:spPr>
        <p:txBody>
          <a:bodyPr wrap="square" rtlCol="0">
            <a:spAutoFit/>
          </a:bodyPr>
          <a:lstStyle/>
          <a:p>
            <a:pPr algn="ctr"/>
            <a:r>
              <a:rPr lang="es-ES" sz="1836" dirty="0">
                <a:solidFill>
                  <a:schemeClr val="bg1">
                    <a:lumMod val="95000"/>
                  </a:schemeClr>
                </a:solidFill>
                <a:latin typeface="Segoe UI Semibold" panose="020B0702040204020203" pitchFamily="34" charset="0"/>
                <a:cs typeface="Segoe UI Semibold" panose="020B0702040204020203" pitchFamily="34" charset="0"/>
              </a:rPr>
              <a:t>En nuestro curso online de:</a:t>
            </a:r>
            <a:endParaRPr lang="en-US" sz="1836" dirty="0">
              <a:solidFill>
                <a:schemeClr val="bg1">
                  <a:lumMod val="95000"/>
                </a:schemeClr>
              </a:solidFill>
              <a:latin typeface="Segoe UI Semibold" panose="020B0702040204020203" pitchFamily="34" charset="0"/>
              <a:cs typeface="Segoe UI Semibold" panose="020B0702040204020203" pitchFamily="34" charset="0"/>
            </a:endParaRPr>
          </a:p>
        </p:txBody>
      </p:sp>
      <p:sp>
        <p:nvSpPr>
          <p:cNvPr id="2" name="Título 1"/>
          <p:cNvSpPr>
            <a:spLocks noGrp="1"/>
          </p:cNvSpPr>
          <p:nvPr>
            <p:ph type="ctrTitle"/>
          </p:nvPr>
        </p:nvSpPr>
        <p:spPr>
          <a:xfrm>
            <a:off x="1555222" y="33309"/>
            <a:ext cx="9251485" cy="659724"/>
          </a:xfrm>
        </p:spPr>
        <p:txBody>
          <a:bodyPr>
            <a:normAutofit/>
          </a:bodyPr>
          <a:lstStyle/>
          <a:p>
            <a:r>
              <a:rPr lang="es-ES" sz="3264" dirty="0">
                <a:solidFill>
                  <a:schemeClr val="bg1"/>
                </a:solidFill>
                <a:latin typeface="Segoe UI Semibold" panose="020B0702040204020203" pitchFamily="34" charset="0"/>
                <a:cs typeface="Segoe UI Semibold" panose="020B0702040204020203" pitchFamily="34" charset="0"/>
              </a:rPr>
              <a:t>10% de descuento</a:t>
            </a:r>
            <a:endParaRPr lang="en-US" sz="1632" dirty="0">
              <a:solidFill>
                <a:schemeClr val="bg1"/>
              </a:solidFill>
              <a:latin typeface="Segoe UI Semibold" panose="020B0702040204020203" pitchFamily="34" charset="0"/>
              <a:cs typeface="Segoe UI Semibold" panose="020B0702040204020203" pitchFamily="34" charset="0"/>
            </a:endParaRPr>
          </a:p>
        </p:txBody>
      </p:sp>
      <p:sp>
        <p:nvSpPr>
          <p:cNvPr id="3" name="Subtítulo 2"/>
          <p:cNvSpPr>
            <a:spLocks noGrp="1"/>
          </p:cNvSpPr>
          <p:nvPr>
            <p:ph type="subTitle" idx="1"/>
          </p:nvPr>
        </p:nvSpPr>
        <p:spPr>
          <a:xfrm>
            <a:off x="9221758" y="6294637"/>
            <a:ext cx="2953837" cy="478560"/>
          </a:xfrm>
        </p:spPr>
        <p:txBody>
          <a:bodyPr>
            <a:normAutofit lnSpcReduction="10000"/>
          </a:bodyPr>
          <a:lstStyle/>
          <a:p>
            <a:r>
              <a:rPr lang="es-ES" sz="2244" dirty="0">
                <a:solidFill>
                  <a:schemeClr val="bg1">
                    <a:lumMod val="95000"/>
                  </a:schemeClr>
                </a:solidFill>
              </a:rPr>
              <a:t>www.campusMVP.es</a:t>
            </a:r>
          </a:p>
          <a:p>
            <a:endParaRPr lang="en-US" sz="2040" dirty="0"/>
          </a:p>
        </p:txBody>
      </p:sp>
      <p:sp>
        <p:nvSpPr>
          <p:cNvPr id="18" name="Subtítulo 2"/>
          <p:cNvSpPr txBox="1">
            <a:spLocks/>
          </p:cNvSpPr>
          <p:nvPr/>
        </p:nvSpPr>
        <p:spPr>
          <a:xfrm>
            <a:off x="1555221" y="3441750"/>
            <a:ext cx="9326033" cy="478560"/>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36" dirty="0">
                <a:solidFill>
                  <a:schemeClr val="bg1">
                    <a:lumMod val="95000"/>
                  </a:schemeClr>
                </a:solidFill>
                <a:latin typeface="Segoe UI Semibold" panose="020B0702040204020203" pitchFamily="34" charset="0"/>
                <a:cs typeface="Segoe UI Semibold" panose="020B0702040204020203" pitchFamily="34" charset="0"/>
              </a:rPr>
              <a:t>Usa este cupón en campusMVP.es:</a:t>
            </a:r>
            <a:endParaRPr lang="en-US" sz="2448" dirty="0"/>
          </a:p>
        </p:txBody>
      </p:sp>
      <p:grpSp>
        <p:nvGrpSpPr>
          <p:cNvPr id="19" name="Grupo 18"/>
          <p:cNvGrpSpPr/>
          <p:nvPr/>
        </p:nvGrpSpPr>
        <p:grpSpPr>
          <a:xfrm>
            <a:off x="5119098" y="4043697"/>
            <a:ext cx="2187180" cy="659198"/>
            <a:chOff x="3624943" y="3953882"/>
            <a:chExt cx="2144489" cy="646331"/>
          </a:xfrm>
        </p:grpSpPr>
        <p:sp>
          <p:nvSpPr>
            <p:cNvPr id="17" name="Rectángulo redondeado 16"/>
            <p:cNvSpPr/>
            <p:nvPr/>
          </p:nvSpPr>
          <p:spPr>
            <a:xfrm>
              <a:off x="3624943" y="3953882"/>
              <a:ext cx="2122717" cy="646331"/>
            </a:xfrm>
            <a:prstGeom prst="roundRect">
              <a:avLst/>
            </a:prstGeom>
            <a:solidFill>
              <a:schemeClr val="bg1"/>
            </a:solidFill>
            <a:ln w="28575">
              <a:solidFill>
                <a:srgbClr val="FF9900"/>
              </a:solidFill>
              <a:prstDash val="solid"/>
            </a:ln>
            <a:effectLst>
              <a:outerShdw blurRad="215900" dir="5400000" sx="109000" sy="109000" algn="t" rotWithShape="0">
                <a:schemeClr val="tx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p>
          </p:txBody>
        </p:sp>
        <p:sp>
          <p:nvSpPr>
            <p:cNvPr id="12" name="CuadroTexto 11"/>
            <p:cNvSpPr txBox="1"/>
            <p:nvPr/>
          </p:nvSpPr>
          <p:spPr>
            <a:xfrm>
              <a:off x="3646715" y="4015437"/>
              <a:ext cx="2122717" cy="531812"/>
            </a:xfrm>
            <a:prstGeom prst="rect">
              <a:avLst/>
            </a:prstGeom>
            <a:noFill/>
          </p:spPr>
          <p:txBody>
            <a:bodyPr wrap="square" rtlCol="0">
              <a:spAutoFit/>
            </a:bodyPr>
            <a:lstStyle/>
            <a:p>
              <a:pPr algn="ctr"/>
              <a:r>
                <a:rPr lang="es-ES" sz="2856" dirty="0" err="1">
                  <a:solidFill>
                    <a:schemeClr val="tx2">
                      <a:lumMod val="75000"/>
                    </a:schemeClr>
                  </a:solidFill>
                  <a:latin typeface="Consolas" panose="020B0609020204030204" pitchFamily="49" charset="0"/>
                  <a:cs typeface="Consolas" panose="020B0609020204030204" pitchFamily="49" charset="0"/>
                </a:rPr>
                <a:t>xamarindo</a:t>
              </a:r>
              <a:endParaRPr lang="en-US" sz="2856" dirty="0">
                <a:solidFill>
                  <a:schemeClr val="tx2">
                    <a:lumMod val="75000"/>
                  </a:schemeClr>
                </a:solidFill>
                <a:latin typeface="Consolas" panose="020B0609020204030204" pitchFamily="49" charset="0"/>
                <a:cs typeface="Consolas" panose="020B0609020204030204" pitchFamily="49" charset="0"/>
              </a:endParaRPr>
            </a:p>
          </p:txBody>
        </p:sp>
      </p:grpSp>
      <p:sp>
        <p:nvSpPr>
          <p:cNvPr id="20" name="CuadroTexto 19"/>
          <p:cNvSpPr txBox="1"/>
          <p:nvPr/>
        </p:nvSpPr>
        <p:spPr>
          <a:xfrm>
            <a:off x="1544116" y="5255132"/>
            <a:ext cx="9326033" cy="350330"/>
          </a:xfrm>
          <a:prstGeom prst="rect">
            <a:avLst/>
          </a:prstGeom>
          <a:noFill/>
        </p:spPr>
        <p:txBody>
          <a:bodyPr wrap="square" rtlCol="0">
            <a:spAutoFit/>
          </a:bodyPr>
          <a:lstStyle/>
          <a:p>
            <a:pPr algn="ctr"/>
            <a:r>
              <a:rPr lang="es-ES" sz="1632" dirty="0">
                <a:solidFill>
                  <a:schemeClr val="bg1">
                    <a:lumMod val="95000"/>
                  </a:schemeClr>
                </a:solidFill>
                <a:latin typeface="Segoe UI" panose="020B0502040204020203" pitchFamily="34" charset="0"/>
                <a:cs typeface="Segoe UI" panose="020B0502040204020203" pitchFamily="34" charset="0"/>
              </a:rPr>
              <a:t>Válido hasta el </a:t>
            </a:r>
            <a:r>
              <a:rPr lang="es-ES" sz="1632" dirty="0">
                <a:solidFill>
                  <a:schemeClr val="bg1">
                    <a:lumMod val="95000"/>
                  </a:schemeClr>
                </a:solidFill>
                <a:latin typeface="Segoe UI Semibold" panose="020B0702040204020203" pitchFamily="34" charset="0"/>
                <a:cs typeface="Segoe UI Semibold" panose="020B0702040204020203" pitchFamily="34" charset="0"/>
              </a:rPr>
              <a:t>31 de Diciembre de 2016</a:t>
            </a:r>
            <a:endParaRPr lang="en-US" sz="1632" dirty="0">
              <a:solidFill>
                <a:schemeClr val="bg1">
                  <a:lumMod val="9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5511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6655698" y="40106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31920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Ajustar</a:t>
            </a:r>
            <a:r>
              <a:rPr lang="en-US" dirty="0"/>
              <a:t>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ight Triangle 13"/>
          <p:cNvSpPr/>
          <p:nvPr/>
        </p:nvSpPr>
        <p:spPr bwMode="auto">
          <a:xfrm rot="2700000">
            <a:off x="4768045" y="606415"/>
            <a:ext cx="4044590" cy="4044590"/>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86760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Tuning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673164"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6655698" y="4010619"/>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87922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Tuning XY Focus</a:t>
            </a:r>
          </a:p>
        </p:txBody>
      </p:sp>
      <p:sp>
        <p:nvSpPr>
          <p:cNvPr id="9" name="Rectangle 8"/>
          <p:cNvSpPr/>
          <p:nvPr/>
        </p:nvSpPr>
        <p:spPr bwMode="auto">
          <a:xfrm>
            <a:off x="458398" y="1943019"/>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633834" y="1943017"/>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lumMod val="50000"/>
                </a:schemeClr>
              </a:solidFill>
              <a:latin typeface="Segoe UI"/>
              <a:ea typeface="Segoe UI" pitchFamily="34" charset="0"/>
              <a:cs typeface="Segoe UI" pitchFamily="34" charset="0"/>
            </a:endParaRPr>
          </a:p>
        </p:txBody>
      </p:sp>
      <p:sp>
        <p:nvSpPr>
          <p:cNvPr id="8" name="Rectangle 7"/>
          <p:cNvSpPr/>
          <p:nvPr/>
        </p:nvSpPr>
        <p:spPr bwMode="auto">
          <a:xfrm>
            <a:off x="2633834" y="1943016"/>
            <a:ext cx="1371391" cy="1371391"/>
          </a:xfrm>
          <a:prstGeom prst="rect">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solidFill>
                  <a:schemeClr val="tx1">
                    <a:lumMod val="50000"/>
                  </a:schemeClr>
                </a:solidFill>
                <a:latin typeface="Segoe UI"/>
                <a:ea typeface="Segoe UI" pitchFamily="34" charset="0"/>
                <a:cs typeface="Segoe UI" pitchFamily="34" charset="0"/>
              </a:rPr>
              <a:t>foo</a:t>
            </a:r>
          </a:p>
        </p:txBody>
      </p:sp>
      <p:sp>
        <p:nvSpPr>
          <p:cNvPr id="10" name="Rectangle 9"/>
          <p:cNvSpPr/>
          <p:nvPr/>
        </p:nvSpPr>
        <p:spPr bwMode="auto">
          <a:xfrm>
            <a:off x="2633833" y="4000743"/>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lumMod val="50000"/>
                </a:schemeClr>
              </a:solidFill>
              <a:latin typeface="Segoe UI"/>
              <a:ea typeface="Segoe UI" pitchFamily="34" charset="0"/>
              <a:cs typeface="Segoe UI" pitchFamily="34" charset="0"/>
            </a:endParaRPr>
          </a:p>
        </p:txBody>
      </p:sp>
      <p:sp>
        <p:nvSpPr>
          <p:cNvPr id="11" name="Rectangle 10"/>
          <p:cNvSpPr/>
          <p:nvPr/>
        </p:nvSpPr>
        <p:spPr bwMode="auto">
          <a:xfrm>
            <a:off x="4798993" y="5372134"/>
            <a:ext cx="1371391" cy="137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bar</a:t>
            </a:r>
          </a:p>
        </p:txBody>
      </p:sp>
      <p:sp>
        <p:nvSpPr>
          <p:cNvPr id="15" name="Rectangle 14"/>
          <p:cNvSpPr/>
          <p:nvPr/>
        </p:nvSpPr>
        <p:spPr bwMode="auto">
          <a:xfrm>
            <a:off x="2633832" y="1921263"/>
            <a:ext cx="1371391" cy="1371391"/>
          </a:xfrm>
          <a:prstGeom prst="rect">
            <a:avLst/>
          </a:prstGeom>
          <a:solidFill>
            <a:schemeClr val="accent1"/>
          </a:solidFill>
          <a:ln w="762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solidFill>
                  <a:schemeClr val="bg1"/>
                </a:solidFill>
                <a:latin typeface="Segoe UI"/>
                <a:ea typeface="Segoe UI" pitchFamily="34" charset="0"/>
                <a:cs typeface="Segoe UI" pitchFamily="34" charset="0"/>
              </a:rPr>
              <a:t>foo</a:t>
            </a:r>
          </a:p>
        </p:txBody>
      </p:sp>
      <p:sp>
        <p:nvSpPr>
          <p:cNvPr id="18" name="Text Placeholder 1"/>
          <p:cNvSpPr txBox="1">
            <a:spLocks/>
          </p:cNvSpPr>
          <p:nvPr/>
        </p:nvSpPr>
        <p:spPr>
          <a:xfrm>
            <a:off x="3327787" y="2125872"/>
            <a:ext cx="6325049" cy="63652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r>
              <a:rPr lang="en-US" sz="3199" dirty="0" err="1">
                <a:solidFill>
                  <a:schemeClr val="tx1">
                    <a:lumMod val="50000"/>
                  </a:schemeClr>
                </a:solidFill>
                <a:latin typeface="Segoe UI Light"/>
              </a:rPr>
              <a:t>foo.XYFocusRight</a:t>
            </a:r>
            <a:r>
              <a:rPr lang="en-US" sz="3199" dirty="0">
                <a:solidFill>
                  <a:schemeClr val="tx1">
                    <a:lumMod val="50000"/>
                  </a:schemeClr>
                </a:solidFill>
                <a:latin typeface="Segoe UI Light"/>
              </a:rPr>
              <a:t> = bar;</a:t>
            </a:r>
          </a:p>
        </p:txBody>
      </p:sp>
      <p:cxnSp>
        <p:nvCxnSpPr>
          <p:cNvPr id="19" name="Curved Connector 18"/>
          <p:cNvCxnSpPr>
            <a:stCxn id="15" idx="3"/>
            <a:endCxn id="11" idx="1"/>
          </p:cNvCxnSpPr>
          <p:nvPr/>
        </p:nvCxnSpPr>
        <p:spPr>
          <a:xfrm>
            <a:off x="4005223" y="2606958"/>
            <a:ext cx="793770" cy="3450871"/>
          </a:xfrm>
          <a:prstGeom prst="curvedConnector3">
            <a:avLst>
              <a:gd name="adj1" fmla="val 56399"/>
            </a:avLst>
          </a:prstGeom>
          <a:ln w="57150" cap="flat" cmpd="sng" algn="ctr">
            <a:solidFill>
              <a:srgbClr val="FFFF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0" name="Right Triangle 19"/>
          <p:cNvSpPr/>
          <p:nvPr/>
        </p:nvSpPr>
        <p:spPr bwMode="auto">
          <a:xfrm rot="2700000">
            <a:off x="4768045" y="606415"/>
            <a:ext cx="4044590" cy="4044590"/>
          </a:xfrm>
          <a:prstGeom prst="rtTriangle">
            <a:avLst/>
          </a:prstGeom>
          <a:solidFill>
            <a:srgbClr val="FFC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chemeClr val="tx1">
                  <a:lumMod val="50000"/>
                </a:schemeClr>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45864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20" grpId="0" animBg="1"/>
      <p:bldP spid="2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3176"/>
            <a:ext cx="11885514" cy="5539978"/>
          </a:xfrm>
        </p:spPr>
        <p:txBody>
          <a:bodyPr/>
          <a:lstStyle/>
          <a:p>
            <a:pPr marL="0" indent="0">
              <a:buNone/>
            </a:pPr>
            <a:r>
              <a:rPr lang="en-US" dirty="0"/>
              <a:t>¿No </a:t>
            </a:r>
            <a:r>
              <a:rPr lang="en-US" dirty="0" err="1"/>
              <a:t>sabes</a:t>
            </a:r>
            <a:r>
              <a:rPr lang="en-US" dirty="0"/>
              <a:t> </a:t>
            </a:r>
            <a:r>
              <a:rPr lang="en-US" dirty="0" err="1"/>
              <a:t>donde</a:t>
            </a:r>
            <a:r>
              <a:rPr lang="en-US" dirty="0"/>
              <a:t> </a:t>
            </a:r>
            <a:r>
              <a:rPr lang="en-US" dirty="0" err="1"/>
              <a:t>esta</a:t>
            </a:r>
            <a:r>
              <a:rPr lang="en-US" dirty="0"/>
              <a:t> el </a:t>
            </a:r>
            <a:r>
              <a:rPr lang="en-US" dirty="0" err="1"/>
              <a:t>foco</a:t>
            </a:r>
            <a:r>
              <a:rPr lang="en-US" dirty="0"/>
              <a:t>? </a:t>
            </a:r>
            <a:r>
              <a:rPr lang="en-US" dirty="0" err="1"/>
              <a:t>Añadimos</a:t>
            </a:r>
            <a:r>
              <a:rPr lang="en-US" dirty="0"/>
              <a:t>:</a:t>
            </a:r>
          </a:p>
          <a:p>
            <a:pPr marL="0" indent="0">
              <a:buNone/>
            </a:pPr>
            <a:endParaRPr lang="en-US" dirty="0">
              <a:solidFill>
                <a:schemeClr val="tx2"/>
              </a:solidFill>
              <a:latin typeface="Consolas" panose="020B0609020204030204" pitchFamily="49" charset="0"/>
            </a:endParaRPr>
          </a:p>
          <a:p>
            <a:pPr marL="0" indent="0">
              <a:buNone/>
            </a:pPr>
            <a:r>
              <a:rPr lang="en-US" sz="2400" dirty="0" err="1">
                <a:solidFill>
                  <a:schemeClr val="tx2"/>
                </a:solidFill>
                <a:latin typeface="Consolas" panose="020B0609020204030204" pitchFamily="49" charset="0"/>
              </a:rPr>
              <a:t>page.GotFocus</a:t>
            </a:r>
            <a:r>
              <a:rPr lang="en-US" sz="2400" dirty="0">
                <a:solidFill>
                  <a:schemeClr val="tx2"/>
                </a:solidFill>
                <a:latin typeface="Consolas" panose="020B0609020204030204" pitchFamily="49" charset="0"/>
              </a:rPr>
              <a:t> += (object sender, </a:t>
            </a:r>
            <a:r>
              <a:rPr lang="en-US" sz="2400" dirty="0" err="1">
                <a:solidFill>
                  <a:schemeClr val="tx2"/>
                </a:solidFill>
                <a:latin typeface="Consolas" panose="020B0609020204030204" pitchFamily="49" charset="0"/>
              </a:rPr>
              <a:t>RoutedEventArgs</a:t>
            </a:r>
            <a:r>
              <a:rPr lang="en-US" sz="2400" dirty="0">
                <a:solidFill>
                  <a:schemeClr val="tx2"/>
                </a:solidFill>
                <a:latin typeface="Consolas" panose="020B0609020204030204" pitchFamily="49" charset="0"/>
              </a:rPr>
              <a:t> e) =&gt; </a:t>
            </a:r>
            <a:br>
              <a:rPr lang="en-US" sz="2400" dirty="0">
                <a:solidFill>
                  <a:schemeClr val="tx2"/>
                </a:solidFill>
                <a:latin typeface="Consolas" panose="020B0609020204030204" pitchFamily="49" charset="0"/>
              </a:rPr>
            </a:br>
            <a:r>
              <a:rPr lang="en-US" sz="2400" dirty="0">
                <a:solidFill>
                  <a:schemeClr val="tx2"/>
                </a:solidFill>
                <a:latin typeface="Consolas" panose="020B0609020204030204" pitchFamily="49" charset="0"/>
              </a:rPr>
              <a:t>{</a:t>
            </a:r>
          </a:p>
          <a:p>
            <a:pPr marL="0" indent="0">
              <a:buNone/>
            </a:pPr>
            <a:r>
              <a:rPr lang="en-US" sz="2400" dirty="0">
                <a:solidFill>
                  <a:schemeClr val="tx2"/>
                </a:solidFill>
                <a:latin typeface="Consolas" panose="020B0609020204030204" pitchFamily="49" charset="0"/>
              </a:rPr>
              <a:t>    </a:t>
            </a:r>
            <a:r>
              <a:rPr lang="en-US" sz="2400" dirty="0" err="1">
                <a:solidFill>
                  <a:schemeClr val="tx2"/>
                </a:solidFill>
                <a:latin typeface="Consolas" panose="020B0609020204030204" pitchFamily="49" charset="0"/>
              </a:rPr>
              <a:t>FrameworkElement</a:t>
            </a:r>
            <a:r>
              <a:rPr lang="en-US" sz="2400" dirty="0">
                <a:solidFill>
                  <a:schemeClr val="tx2"/>
                </a:solidFill>
                <a:latin typeface="Consolas" panose="020B0609020204030204" pitchFamily="49" charset="0"/>
              </a:rPr>
              <a:t> focus = </a:t>
            </a:r>
            <a:r>
              <a:rPr lang="en-US" sz="2400" b="1" dirty="0" err="1">
                <a:solidFill>
                  <a:schemeClr val="tx2"/>
                </a:solidFill>
                <a:latin typeface="Consolas" panose="020B0609020204030204" pitchFamily="49" charset="0"/>
              </a:rPr>
              <a:t>FocusManager.GetFocusedElement</a:t>
            </a:r>
            <a:r>
              <a:rPr lang="en-US" sz="2400" b="1" dirty="0">
                <a:solidFill>
                  <a:schemeClr val="tx2"/>
                </a:solidFill>
                <a:latin typeface="Consolas" panose="020B0609020204030204" pitchFamily="49" charset="0"/>
              </a:rPr>
              <a:t>() </a:t>
            </a:r>
          </a:p>
          <a:p>
            <a:pPr marL="0" indent="0">
              <a:buNone/>
            </a:pPr>
            <a:r>
              <a:rPr lang="en-US" sz="2400" dirty="0">
                <a:solidFill>
                  <a:schemeClr val="tx2"/>
                </a:solidFill>
                <a:latin typeface="Consolas" panose="020B0609020204030204" pitchFamily="49" charset="0"/>
              </a:rPr>
              <a:t>                                as </a:t>
            </a:r>
            <a:r>
              <a:rPr lang="en-US" sz="2400" dirty="0" err="1">
                <a:solidFill>
                  <a:schemeClr val="tx2"/>
                </a:solidFill>
                <a:latin typeface="Consolas" panose="020B0609020204030204" pitchFamily="49" charset="0"/>
              </a:rPr>
              <a:t>FrameworkElement</a:t>
            </a:r>
            <a:r>
              <a:rPr lang="en-US" sz="2400" dirty="0">
                <a:solidFill>
                  <a:schemeClr val="tx2"/>
                </a:solidFill>
                <a:latin typeface="Consolas" panose="020B0609020204030204" pitchFamily="49" charset="0"/>
              </a:rPr>
              <a:t>;</a:t>
            </a:r>
          </a:p>
          <a:p>
            <a:pPr marL="0" indent="0">
              <a:buNone/>
            </a:pPr>
            <a:r>
              <a:rPr lang="en-US" sz="2400" dirty="0">
                <a:solidFill>
                  <a:schemeClr val="tx2"/>
                </a:solidFill>
                <a:latin typeface="Consolas" panose="020B0609020204030204" pitchFamily="49" charset="0"/>
              </a:rPr>
              <a:t>    </a:t>
            </a:r>
            <a:r>
              <a:rPr lang="en-US" sz="2400" b="1" dirty="0" err="1">
                <a:solidFill>
                  <a:schemeClr val="tx2"/>
                </a:solidFill>
                <a:latin typeface="Consolas" panose="020B0609020204030204" pitchFamily="49" charset="0"/>
              </a:rPr>
              <a:t>Debug.WriteLine</a:t>
            </a:r>
            <a:r>
              <a:rPr lang="en-US" sz="2400" dirty="0">
                <a:solidFill>
                  <a:schemeClr val="tx2"/>
                </a:solidFill>
                <a:latin typeface="Consolas" panose="020B0609020204030204" pitchFamily="49" charset="0"/>
              </a:rPr>
              <a:t>("got focus: " + </a:t>
            </a:r>
            <a:r>
              <a:rPr lang="en-US" sz="2400" dirty="0" err="1">
                <a:solidFill>
                  <a:schemeClr val="tx2"/>
                </a:solidFill>
                <a:latin typeface="Consolas" panose="020B0609020204030204" pitchFamily="49" charset="0"/>
              </a:rPr>
              <a:t>focus.Name</a:t>
            </a:r>
            <a:r>
              <a:rPr lang="en-US" sz="2400" dirty="0">
                <a:solidFill>
                  <a:schemeClr val="tx2"/>
                </a:solidFill>
                <a:latin typeface="Consolas" panose="020B0609020204030204" pitchFamily="49" charset="0"/>
              </a:rPr>
              <a:t> + " (" </a:t>
            </a:r>
          </a:p>
          <a:p>
            <a:pPr marL="0" indent="0">
              <a:buNone/>
            </a:pPr>
            <a:r>
              <a:rPr lang="en-US" sz="2400" dirty="0">
                <a:solidFill>
                  <a:schemeClr val="tx2"/>
                </a:solidFill>
                <a:latin typeface="Consolas" panose="020B0609020204030204" pitchFamily="49" charset="0"/>
              </a:rPr>
              <a:t>                     + </a:t>
            </a:r>
            <a:r>
              <a:rPr lang="en-US" sz="2400" dirty="0" err="1">
                <a:solidFill>
                  <a:schemeClr val="tx2"/>
                </a:solidFill>
                <a:latin typeface="Consolas" panose="020B0609020204030204" pitchFamily="49" charset="0"/>
              </a:rPr>
              <a:t>focus.GetType</a:t>
            </a:r>
            <a:r>
              <a:rPr lang="en-US" sz="2400" dirty="0">
                <a:solidFill>
                  <a:schemeClr val="tx2"/>
                </a:solidFill>
                <a:latin typeface="Consolas" panose="020B0609020204030204" pitchFamily="49" charset="0"/>
              </a:rPr>
              <a:t>().</a:t>
            </a:r>
            <a:r>
              <a:rPr lang="en-US" sz="2400" dirty="0" err="1">
                <a:solidFill>
                  <a:schemeClr val="tx2"/>
                </a:solidFill>
                <a:latin typeface="Consolas" panose="020B0609020204030204" pitchFamily="49" charset="0"/>
              </a:rPr>
              <a:t>ToString</a:t>
            </a:r>
            <a:r>
              <a:rPr lang="en-US" sz="2400" dirty="0">
                <a:solidFill>
                  <a:schemeClr val="tx2"/>
                </a:solidFill>
                <a:latin typeface="Consolas" panose="020B0609020204030204" pitchFamily="49" charset="0"/>
              </a:rPr>
              <a:t>() + ")");</a:t>
            </a:r>
          </a:p>
          <a:p>
            <a:pPr marL="0" indent="0">
              <a:buNone/>
            </a:pPr>
            <a:r>
              <a:rPr lang="en-US" sz="2400" dirty="0">
                <a:solidFill>
                  <a:schemeClr val="tx2"/>
                </a:solidFill>
                <a:latin typeface="Consolas" panose="020B0609020204030204" pitchFamily="49" charset="0"/>
              </a:rPr>
              <a:t>};</a:t>
            </a:r>
          </a:p>
          <a:p>
            <a:endParaRPr lang="en-US" dirty="0">
              <a:solidFill>
                <a:schemeClr val="tx2"/>
              </a:solidFill>
              <a:latin typeface="Consolas" panose="020B0609020204030204" pitchFamily="49" charset="0"/>
            </a:endParaRPr>
          </a:p>
          <a:p>
            <a:endParaRPr lang="en-US" dirty="0">
              <a:solidFill>
                <a:schemeClr val="tx2"/>
              </a:solidFill>
              <a:latin typeface="Consolas" panose="020B0609020204030204" pitchFamily="49" charset="0"/>
            </a:endParaRPr>
          </a:p>
        </p:txBody>
      </p:sp>
      <p:sp>
        <p:nvSpPr>
          <p:cNvPr id="3" name="Title 2"/>
          <p:cNvSpPr>
            <a:spLocks noGrp="1"/>
          </p:cNvSpPr>
          <p:nvPr>
            <p:ph type="title"/>
          </p:nvPr>
        </p:nvSpPr>
        <p:spPr/>
        <p:txBody>
          <a:bodyPr/>
          <a:lstStyle/>
          <a:p>
            <a:r>
              <a:rPr lang="en-US" dirty="0"/>
              <a:t>Debugging tips</a:t>
            </a:r>
            <a:br>
              <a:rPr lang="en-US" dirty="0"/>
            </a:br>
            <a:endParaRPr lang="en-US" dirty="0"/>
          </a:p>
        </p:txBody>
      </p:sp>
    </p:spTree>
    <p:extLst>
      <p:ext uri="{BB962C8B-B14F-4D97-AF65-F5344CB8AC3E}">
        <p14:creationId xmlns:p14="http://schemas.microsoft.com/office/powerpoint/2010/main" val="1387888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80" dirty="0" err="1"/>
              <a:t>Más</a:t>
            </a:r>
            <a:r>
              <a:rPr lang="en-US" sz="4080" dirty="0"/>
              <a:t> </a:t>
            </a:r>
            <a:r>
              <a:rPr lang="en-US" sz="4080" dirty="0" err="1"/>
              <a:t>trucos</a:t>
            </a:r>
            <a:r>
              <a:rPr lang="en-US" sz="4080" dirty="0"/>
              <a:t> para </a:t>
            </a:r>
            <a:r>
              <a:rPr lang="en-US" sz="4080" dirty="0" err="1"/>
              <a:t>ajustar</a:t>
            </a:r>
            <a:r>
              <a:rPr lang="en-US" sz="4080" dirty="0"/>
              <a:t> la </a:t>
            </a:r>
            <a:r>
              <a:rPr lang="en-US" sz="4080" dirty="0" err="1"/>
              <a:t>experiencia</a:t>
            </a:r>
            <a:r>
              <a:rPr lang="en-US" sz="4080" dirty="0"/>
              <a:t> XY Focus </a:t>
            </a:r>
          </a:p>
        </p:txBody>
      </p:sp>
      <p:sp>
        <p:nvSpPr>
          <p:cNvPr id="6" name="Text Placeholder 5"/>
          <p:cNvSpPr>
            <a:spLocks noGrp="1"/>
          </p:cNvSpPr>
          <p:nvPr>
            <p:ph type="body" sz="quarter" idx="10"/>
          </p:nvPr>
        </p:nvSpPr>
        <p:spPr>
          <a:xfrm>
            <a:off x="3749735" y="1213173"/>
            <a:ext cx="8045491" cy="5598994"/>
          </a:xfrm>
        </p:spPr>
        <p:txBody>
          <a:bodyPr/>
          <a:lstStyle/>
          <a:p>
            <a:r>
              <a:rPr lang="en-US" dirty="0" err="1"/>
              <a:t>Establece</a:t>
            </a:r>
            <a:r>
              <a:rPr lang="en-US" dirty="0"/>
              <a:t> el </a:t>
            </a:r>
            <a:r>
              <a:rPr lang="en-US" dirty="0" err="1"/>
              <a:t>foco</a:t>
            </a:r>
            <a:r>
              <a:rPr lang="en-US" dirty="0"/>
              <a:t> </a:t>
            </a:r>
            <a:r>
              <a:rPr lang="en-US" dirty="0" err="1"/>
              <a:t>inicial</a:t>
            </a:r>
            <a:r>
              <a:rPr lang="en-US" dirty="0"/>
              <a:t> </a:t>
            </a:r>
            <a:r>
              <a:rPr lang="en-US" dirty="0" err="1"/>
              <a:t>en</a:t>
            </a:r>
            <a:r>
              <a:rPr lang="en-US" dirty="0"/>
              <a:t> </a:t>
            </a:r>
            <a:r>
              <a:rPr lang="en-US" dirty="0" err="1"/>
              <a:t>algo</a:t>
            </a:r>
            <a:r>
              <a:rPr lang="en-US" dirty="0"/>
              <a:t> “</a:t>
            </a:r>
            <a:r>
              <a:rPr lang="en-US" dirty="0" err="1"/>
              <a:t>razonable</a:t>
            </a:r>
            <a:r>
              <a:rPr lang="en-US" dirty="0"/>
              <a:t>”</a:t>
            </a:r>
          </a:p>
          <a:p>
            <a:endParaRPr lang="en-US" dirty="0"/>
          </a:p>
          <a:p>
            <a:endParaRPr lang="en-US" dirty="0"/>
          </a:p>
          <a:p>
            <a:r>
              <a:rPr lang="en-US" dirty="0" err="1"/>
              <a:t>Crea</a:t>
            </a:r>
            <a:r>
              <a:rPr lang="en-US" dirty="0"/>
              <a:t> el Layout con el </a:t>
            </a:r>
            <a:r>
              <a:rPr lang="en-US" dirty="0" err="1"/>
              <a:t>ciclo</a:t>
            </a:r>
            <a:r>
              <a:rPr lang="en-US" dirty="0"/>
              <a:t> de </a:t>
            </a:r>
            <a:r>
              <a:rPr lang="en-US" dirty="0" err="1"/>
              <a:t>movimientos</a:t>
            </a:r>
            <a:r>
              <a:rPr lang="en-US" dirty="0"/>
              <a:t> y el </a:t>
            </a:r>
            <a:r>
              <a:rPr lang="en-US" dirty="0" err="1"/>
              <a:t>foco</a:t>
            </a:r>
            <a:r>
              <a:rPr lang="en-US" dirty="0"/>
              <a:t> </a:t>
            </a:r>
            <a:r>
              <a:rPr lang="en-US" dirty="0" err="1"/>
              <a:t>en</a:t>
            </a:r>
            <a:r>
              <a:rPr lang="en-US" dirty="0"/>
              <a:t> </a:t>
            </a:r>
            <a:r>
              <a:rPr lang="en-US" dirty="0" err="1"/>
              <a:t>mente</a:t>
            </a:r>
            <a:r>
              <a:rPr lang="en-US" dirty="0"/>
              <a:t>.</a:t>
            </a:r>
          </a:p>
          <a:p>
            <a:endParaRPr lang="en-US" dirty="0"/>
          </a:p>
          <a:p>
            <a:endParaRPr lang="en-US" dirty="0"/>
          </a:p>
          <a:p>
            <a:r>
              <a:rPr lang="en-US" dirty="0" err="1"/>
              <a:t>Tener</a:t>
            </a:r>
            <a:r>
              <a:rPr lang="en-US" dirty="0"/>
              <a:t> el </a:t>
            </a:r>
            <a:r>
              <a:rPr lang="en-US" dirty="0" err="1"/>
              <a:t>foco</a:t>
            </a:r>
            <a:r>
              <a:rPr lang="en-US" dirty="0"/>
              <a:t> </a:t>
            </a:r>
            <a:r>
              <a:rPr lang="en-US" dirty="0" err="1"/>
              <a:t>en</a:t>
            </a:r>
            <a:r>
              <a:rPr lang="en-US" dirty="0"/>
              <a:t> </a:t>
            </a:r>
            <a:r>
              <a:rPr lang="en-US" dirty="0" err="1"/>
              <a:t>mente</a:t>
            </a:r>
            <a:r>
              <a:rPr lang="en-US" dirty="0"/>
              <a:t> </a:t>
            </a:r>
            <a:r>
              <a:rPr lang="en-US" dirty="0" err="1"/>
              <a:t>también</a:t>
            </a:r>
            <a:r>
              <a:rPr lang="en-US" dirty="0"/>
              <a:t> al </a:t>
            </a:r>
            <a:r>
              <a:rPr lang="en-US" dirty="0" err="1"/>
              <a:t>ajustar</a:t>
            </a:r>
            <a:r>
              <a:rPr lang="en-US" dirty="0"/>
              <a:t> Tamaños, para </a:t>
            </a:r>
            <a:r>
              <a:rPr lang="en-US" dirty="0" err="1"/>
              <a:t>ofrecer</a:t>
            </a:r>
            <a:r>
              <a:rPr lang="en-US" dirty="0"/>
              <a:t> la major </a:t>
            </a:r>
            <a:r>
              <a:rPr lang="en-US" dirty="0" err="1"/>
              <a:t>experiencia</a:t>
            </a:r>
            <a:r>
              <a:rPr lang="en-US" dirty="0"/>
              <a:t> possible </a:t>
            </a:r>
            <a:r>
              <a:rPr lang="en-US" dirty="0" err="1"/>
              <a:t>cuando</a:t>
            </a:r>
            <a:r>
              <a:rPr lang="en-US" dirty="0"/>
              <a:t> </a:t>
            </a:r>
            <a:r>
              <a:rPr lang="en-US" dirty="0" err="1"/>
              <a:t>cambie</a:t>
            </a:r>
            <a:r>
              <a:rPr lang="en-US" dirty="0"/>
              <a:t> el </a:t>
            </a:r>
            <a:r>
              <a:rPr lang="en-US" dirty="0" err="1"/>
              <a:t>mismo</a:t>
            </a:r>
            <a:r>
              <a:rPr lang="en-US" dirty="0"/>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3131558"/>
            <a:ext cx="2925633" cy="1645669"/>
          </a:xfrm>
          <a:prstGeom prst="rect">
            <a:avLst/>
          </a:prstGeom>
        </p:spPr>
      </p:pic>
      <p:pic>
        <p:nvPicPr>
          <p:cNvPr id="12" name="Picture 11"/>
          <p:cNvPicPr>
            <a:picLocks noChangeAspect="1"/>
          </p:cNvPicPr>
          <p:nvPr/>
        </p:nvPicPr>
        <p:blipFill rotWithShape="1">
          <a:blip r:embed="rId4"/>
          <a:srcRect r="5193"/>
          <a:stretch/>
        </p:blipFill>
        <p:spPr>
          <a:xfrm>
            <a:off x="423310" y="1201494"/>
            <a:ext cx="2960721" cy="1564360"/>
          </a:xfrm>
          <a:prstGeom prst="rect">
            <a:avLst/>
          </a:prstGeom>
        </p:spPr>
      </p:pic>
      <p:sp>
        <p:nvSpPr>
          <p:cNvPr id="8" name="Right Arrow 7"/>
          <p:cNvSpPr/>
          <p:nvPr/>
        </p:nvSpPr>
        <p:spPr bwMode="auto">
          <a:xfrm>
            <a:off x="293598" y="1623028"/>
            <a:ext cx="274279" cy="27427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p:cNvGrpSpPr/>
          <p:nvPr/>
        </p:nvGrpSpPr>
        <p:grpSpPr>
          <a:xfrm>
            <a:off x="449127" y="5142932"/>
            <a:ext cx="2958290" cy="1709443"/>
            <a:chOff x="448308" y="5143165"/>
            <a:chExt cx="2958710" cy="1709686"/>
          </a:xfrm>
        </p:grpSpPr>
        <p:sp>
          <p:nvSpPr>
            <p:cNvPr id="50" name="Rectangle 49"/>
            <p:cNvSpPr/>
            <p:nvPr/>
          </p:nvSpPr>
          <p:spPr bwMode="auto">
            <a:xfrm>
              <a:off x="448308" y="6029901"/>
              <a:ext cx="2958710" cy="822950"/>
            </a:xfrm>
            <a:prstGeom prst="rect">
              <a:avLst/>
            </a:prstGeom>
            <a:solidFill>
              <a:srgbClr val="CCCC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448308" y="5143165"/>
              <a:ext cx="2958710" cy="822950"/>
            </a:xfrm>
            <a:prstGeom prst="rect">
              <a:avLst/>
            </a:prstGeom>
            <a:solidFill>
              <a:srgbClr val="CCCC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645129" y="5348900"/>
              <a:ext cx="411480" cy="411480"/>
              <a:chOff x="5407478" y="7236348"/>
              <a:chExt cx="411480" cy="411480"/>
            </a:xfrm>
          </p:grpSpPr>
          <p:sp>
            <p:nvSpPr>
              <p:cNvPr id="14" name="Rectangle 13"/>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p:cNvGrpSpPr/>
            <p:nvPr/>
          </p:nvGrpSpPr>
          <p:grpSpPr>
            <a:xfrm>
              <a:off x="1256847" y="5431366"/>
              <a:ext cx="681384" cy="207833"/>
              <a:chOff x="5407478" y="7236348"/>
              <a:chExt cx="411480" cy="411480"/>
            </a:xfrm>
          </p:grpSpPr>
          <p:sp>
            <p:nvSpPr>
              <p:cNvPr id="16" name="Rectangle 15"/>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 name="Group 17"/>
            <p:cNvGrpSpPr/>
            <p:nvPr/>
          </p:nvGrpSpPr>
          <p:grpSpPr>
            <a:xfrm>
              <a:off x="2138469" y="5376332"/>
              <a:ext cx="563880" cy="353485"/>
              <a:chOff x="5407478" y="7236348"/>
              <a:chExt cx="411480" cy="411480"/>
            </a:xfrm>
          </p:grpSpPr>
          <p:sp>
            <p:nvSpPr>
              <p:cNvPr id="19" name="Rectangle 18"/>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0" name="Group 29"/>
            <p:cNvGrpSpPr/>
            <p:nvPr/>
          </p:nvGrpSpPr>
          <p:grpSpPr>
            <a:xfrm>
              <a:off x="2922161" y="5465975"/>
              <a:ext cx="288036" cy="189809"/>
              <a:chOff x="5407478" y="7236348"/>
              <a:chExt cx="411480" cy="411480"/>
            </a:xfrm>
          </p:grpSpPr>
          <p:sp>
            <p:nvSpPr>
              <p:cNvPr id="31" name="Rectangle 30"/>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p:cNvGrpSpPr/>
            <p:nvPr/>
          </p:nvGrpSpPr>
          <p:grpSpPr>
            <a:xfrm>
              <a:off x="645129" y="6235636"/>
              <a:ext cx="411480" cy="411480"/>
              <a:chOff x="5407478" y="7236348"/>
              <a:chExt cx="411480" cy="411480"/>
            </a:xfrm>
          </p:grpSpPr>
          <p:sp>
            <p:nvSpPr>
              <p:cNvPr id="37" name="Rectangle 36"/>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p:cNvGrpSpPr/>
            <p:nvPr/>
          </p:nvGrpSpPr>
          <p:grpSpPr>
            <a:xfrm>
              <a:off x="1256847" y="6235636"/>
              <a:ext cx="681384" cy="411480"/>
              <a:chOff x="5407478" y="7236348"/>
              <a:chExt cx="411480" cy="411480"/>
            </a:xfrm>
          </p:grpSpPr>
          <p:sp>
            <p:nvSpPr>
              <p:cNvPr id="40" name="Rectangle 39"/>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2" name="Group 41"/>
            <p:cNvGrpSpPr/>
            <p:nvPr/>
          </p:nvGrpSpPr>
          <p:grpSpPr>
            <a:xfrm>
              <a:off x="2138469" y="6235637"/>
              <a:ext cx="563880" cy="411479"/>
              <a:chOff x="5407478" y="7236348"/>
              <a:chExt cx="411480" cy="411480"/>
            </a:xfrm>
          </p:grpSpPr>
          <p:sp>
            <p:nvSpPr>
              <p:cNvPr id="43" name="Rectangle 42"/>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 name="Group 44"/>
            <p:cNvGrpSpPr/>
            <p:nvPr/>
          </p:nvGrpSpPr>
          <p:grpSpPr>
            <a:xfrm>
              <a:off x="2922161" y="6235636"/>
              <a:ext cx="288036" cy="411479"/>
              <a:chOff x="5407478" y="7236348"/>
              <a:chExt cx="411480" cy="411480"/>
            </a:xfrm>
          </p:grpSpPr>
          <p:sp>
            <p:nvSpPr>
              <p:cNvPr id="46" name="Rectangle 45"/>
              <p:cNvSpPr/>
              <p:nvPr/>
            </p:nvSpPr>
            <p:spPr bwMode="auto">
              <a:xfrm>
                <a:off x="5407478" y="7236348"/>
                <a:ext cx="411480" cy="411480"/>
              </a:xfrm>
              <a:prstGeom prst="rect">
                <a:avLst/>
              </a:prstGeom>
              <a:solidFill>
                <a:srgbClr val="999999"/>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5407478" y="7236348"/>
                <a:ext cx="411480" cy="411480"/>
              </a:xfrm>
              <a:prstGeom prst="rect">
                <a:avLst/>
              </a:prstGeom>
              <a:solidFill>
                <a:srgbClr val="999999"/>
              </a:solidFill>
              <a:ln w="12700">
                <a:solidFill>
                  <a:srgbClr val="5858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292333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5481" y="1213174"/>
            <a:ext cx="11885514" cy="3447098"/>
          </a:xfrm>
        </p:spPr>
        <p:txBody>
          <a:bodyPr/>
          <a:lstStyle/>
          <a:p>
            <a:endParaRPr lang="en-US" dirty="0"/>
          </a:p>
          <a:p>
            <a:endParaRPr lang="en-US" dirty="0"/>
          </a:p>
          <a:p>
            <a:endParaRPr lang="en-US" dirty="0"/>
          </a:p>
          <a:p>
            <a:pPr lvl="0"/>
            <a:endParaRPr lang="en-US" dirty="0"/>
          </a:p>
          <a:p>
            <a:pPr lvl="0"/>
            <a:endParaRPr lang="en-US" dirty="0"/>
          </a:p>
        </p:txBody>
      </p:sp>
      <p:sp>
        <p:nvSpPr>
          <p:cNvPr id="2" name="Title 1"/>
          <p:cNvSpPr>
            <a:spLocks noGrp="1"/>
          </p:cNvSpPr>
          <p:nvPr>
            <p:ph type="title"/>
          </p:nvPr>
        </p:nvSpPr>
        <p:spPr/>
        <p:txBody>
          <a:bodyPr/>
          <a:lstStyle/>
          <a:p>
            <a:pPr lvl="0"/>
            <a:r>
              <a:rPr lang="en-US" sz="4488" dirty="0" err="1"/>
              <a:t>Gestión</a:t>
            </a:r>
            <a:r>
              <a:rPr lang="en-US" sz="4488" dirty="0"/>
              <a:t> de ‘</a:t>
            </a:r>
            <a:r>
              <a:rPr lang="en-US" sz="4488" dirty="0" err="1"/>
              <a:t>trampas</a:t>
            </a:r>
            <a:r>
              <a:rPr lang="en-US" sz="4488" dirty="0"/>
              <a:t> de </a:t>
            </a:r>
            <a:r>
              <a:rPr lang="en-US" sz="4488" dirty="0" err="1"/>
              <a:t>enfoque</a:t>
            </a:r>
            <a:r>
              <a:rPr lang="en-US" sz="4488" dirty="0"/>
              <a:t>’ e </a:t>
            </a:r>
            <a:r>
              <a:rPr lang="en-US" sz="4488" dirty="0" err="1"/>
              <a:t>interacciones</a:t>
            </a:r>
            <a:r>
              <a:rPr lang="en-US" sz="4488" dirty="0"/>
              <a:t> </a:t>
            </a:r>
            <a:r>
              <a:rPr lang="en-US" sz="4488" dirty="0" err="1"/>
              <a:t>complejas</a:t>
            </a:r>
            <a:endParaRPr lang="en-US" sz="4488"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87080" y="2080159"/>
            <a:ext cx="1425470"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121125"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p:nvPr/>
        </p:nvCxnSpPr>
        <p:spPr>
          <a:xfrm flipV="1">
            <a:off x="5303977" y="2054117"/>
            <a:ext cx="3436842" cy="26043"/>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bwMode="auto">
          <a:xfrm>
            <a:off x="3604227" y="1668742"/>
            <a:ext cx="5265364"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1281230" y="1668741"/>
            <a:ext cx="1919947"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9143870" y="1668741"/>
            <a:ext cx="1919947"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175057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36187" y="1350491"/>
            <a:ext cx="11885514" cy="385011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b="1" dirty="0">
              <a:gradFill>
                <a:gsLst>
                  <a:gs pos="1250">
                    <a:srgbClr val="FFFFFF"/>
                  </a:gs>
                  <a:gs pos="100000">
                    <a:srgbClr val="FFFFFF"/>
                  </a:gs>
                </a:gsLst>
                <a:lin ang="5400000" scaled="0"/>
              </a:gradFill>
              <a:latin typeface="Segoe UI Light"/>
            </a:endParaRPr>
          </a:p>
          <a:p>
            <a:pPr marL="0" indent="0" defTabSz="932563">
              <a:buNone/>
              <a:defRPr/>
            </a:pPr>
            <a:r>
              <a:rPr lang="en-US" sz="3199" b="1" dirty="0">
                <a:solidFill>
                  <a:schemeClr val="tx1"/>
                </a:solidFill>
                <a:latin typeface="Segoe UI Light"/>
              </a:rPr>
              <a:t>Focus Engagement </a:t>
            </a:r>
            <a:r>
              <a:rPr lang="en-US" sz="3199" dirty="0" err="1">
                <a:solidFill>
                  <a:schemeClr val="tx1"/>
                </a:solidFill>
                <a:latin typeface="Segoe UI Light"/>
              </a:rPr>
              <a:t>permite</a:t>
            </a:r>
            <a:r>
              <a:rPr lang="en-US" sz="3199" dirty="0">
                <a:solidFill>
                  <a:schemeClr val="tx1"/>
                </a:solidFill>
                <a:latin typeface="Segoe UI Light"/>
              </a:rPr>
              <a:t> al </a:t>
            </a:r>
            <a:r>
              <a:rPr lang="en-US" sz="3199" dirty="0" err="1">
                <a:solidFill>
                  <a:schemeClr val="tx1"/>
                </a:solidFill>
                <a:latin typeface="Segoe UI Light"/>
              </a:rPr>
              <a:t>usuario</a:t>
            </a:r>
            <a:r>
              <a:rPr lang="en-US" sz="3199" dirty="0">
                <a:solidFill>
                  <a:schemeClr val="tx1"/>
                </a:solidFill>
                <a:latin typeface="Segoe UI Light"/>
              </a:rPr>
              <a:t> “</a:t>
            </a:r>
            <a:r>
              <a:rPr lang="en-US" sz="3199" dirty="0" err="1">
                <a:solidFill>
                  <a:schemeClr val="tx1"/>
                </a:solidFill>
                <a:latin typeface="Segoe UI Light"/>
              </a:rPr>
              <a:t>enganchar</a:t>
            </a:r>
            <a:r>
              <a:rPr lang="en-US" sz="3199" dirty="0">
                <a:solidFill>
                  <a:schemeClr val="tx1"/>
                </a:solidFill>
                <a:latin typeface="Segoe UI Light"/>
              </a:rPr>
              <a:t>” un control para </a:t>
            </a:r>
            <a:r>
              <a:rPr lang="en-US" sz="3199" dirty="0" err="1">
                <a:solidFill>
                  <a:schemeClr val="tx1"/>
                </a:solidFill>
                <a:latin typeface="Segoe UI Light"/>
              </a:rPr>
              <a:t>interaccionar</a:t>
            </a:r>
            <a:r>
              <a:rPr lang="en-US" sz="3199" dirty="0">
                <a:solidFill>
                  <a:schemeClr val="tx1"/>
                </a:solidFill>
                <a:latin typeface="Segoe UI Light"/>
              </a:rPr>
              <a:t> con </a:t>
            </a:r>
            <a:r>
              <a:rPr lang="en-US" sz="3199" dirty="0" err="1">
                <a:solidFill>
                  <a:schemeClr val="tx1"/>
                </a:solidFill>
                <a:latin typeface="Segoe UI Light"/>
              </a:rPr>
              <a:t>él</a:t>
            </a:r>
            <a:r>
              <a:rPr lang="en-US" sz="3199" dirty="0">
                <a:solidFill>
                  <a:schemeClr val="tx1"/>
                </a:solidFill>
                <a:latin typeface="Segoe UI Light"/>
              </a:rPr>
              <a:t>, y </a:t>
            </a:r>
            <a:r>
              <a:rPr lang="en-US" sz="3199" dirty="0" err="1">
                <a:solidFill>
                  <a:schemeClr val="tx1"/>
                </a:solidFill>
                <a:latin typeface="Segoe UI Light"/>
              </a:rPr>
              <a:t>retornar</a:t>
            </a:r>
            <a:r>
              <a:rPr lang="en-US" sz="3199" dirty="0">
                <a:solidFill>
                  <a:schemeClr val="tx1"/>
                </a:solidFill>
                <a:latin typeface="Segoe UI Light"/>
              </a:rPr>
              <a:t> el XY Focus de la </a:t>
            </a:r>
            <a:r>
              <a:rPr lang="en-US" sz="3199" dirty="0" err="1">
                <a:solidFill>
                  <a:schemeClr val="tx1"/>
                </a:solidFill>
                <a:latin typeface="Segoe UI Light"/>
              </a:rPr>
              <a:t>navegación</a:t>
            </a:r>
            <a:endParaRPr lang="en-US" sz="3199" dirty="0">
              <a:solidFill>
                <a:schemeClr val="tx1"/>
              </a:solidFill>
              <a:latin typeface="Segoe UI Light"/>
            </a:endParaRPr>
          </a:p>
          <a:p>
            <a:pPr marL="0" indent="0" defTabSz="932563">
              <a:buNone/>
              <a:defRPr/>
            </a:pPr>
            <a:endParaRPr lang="en-US" sz="3199" dirty="0">
              <a:solidFill>
                <a:schemeClr val="tx1"/>
              </a:solidFill>
              <a:latin typeface="Segoe UI Light"/>
            </a:endParaRP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A para “</a:t>
            </a:r>
            <a:r>
              <a:rPr lang="en-US" sz="3199" dirty="0" err="1">
                <a:solidFill>
                  <a:schemeClr val="tx1"/>
                </a:solidFill>
                <a:latin typeface="Segoe UI Light"/>
              </a:rPr>
              <a:t>enganchar</a:t>
            </a:r>
            <a:r>
              <a:rPr lang="en-US" sz="3199" dirty="0">
                <a:solidFill>
                  <a:schemeClr val="tx1"/>
                </a:solidFill>
                <a:latin typeface="Segoe UI Light"/>
              </a:rPr>
              <a:t>.”</a:t>
            </a:r>
          </a:p>
        </p:txBody>
      </p:sp>
      <p:sp>
        <p:nvSpPr>
          <p:cNvPr id="2" name="Title 1"/>
          <p:cNvSpPr>
            <a:spLocks noGrp="1"/>
          </p:cNvSpPr>
          <p:nvPr>
            <p:ph type="title"/>
          </p:nvPr>
        </p:nvSpPr>
        <p:spPr/>
        <p:txBody>
          <a:bodyPr/>
          <a:lstStyle/>
          <a:p>
            <a:pPr lvl="0"/>
            <a:r>
              <a:rPr lang="en-US" dirty="0" err="1"/>
              <a:t>Mejorar</a:t>
            </a:r>
            <a:r>
              <a:rPr lang="en-US" dirty="0"/>
              <a:t> el </a:t>
            </a:r>
            <a:r>
              <a:rPr lang="en-US" dirty="0" err="1"/>
              <a:t>foco</a:t>
            </a:r>
            <a:endParaRPr lang="en-US"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87080" y="2080159"/>
            <a:ext cx="1425470"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121125"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p:nvPr/>
        </p:nvCxnSpPr>
        <p:spPr>
          <a:xfrm flipV="1">
            <a:off x="5303977" y="2054117"/>
            <a:ext cx="3436842" cy="26043"/>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bwMode="auto">
          <a:xfrm>
            <a:off x="3604227" y="1668742"/>
            <a:ext cx="5265364"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4938273" y="1679467"/>
            <a:ext cx="548557" cy="81210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97583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275481" y="1213174"/>
            <a:ext cx="11885514" cy="440245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b="1" dirty="0">
              <a:gradFill>
                <a:gsLst>
                  <a:gs pos="1250">
                    <a:srgbClr val="FFFFFF"/>
                  </a:gs>
                  <a:gs pos="100000">
                    <a:srgbClr val="FFFFFF"/>
                  </a:gs>
                </a:gsLst>
                <a:lin ang="5400000" scaled="0"/>
              </a:gradFill>
              <a:latin typeface="Segoe UI Light"/>
            </a:endParaRPr>
          </a:p>
          <a:p>
            <a:pPr marL="0" indent="0" defTabSz="932563">
              <a:buNone/>
              <a:defRPr/>
            </a:pPr>
            <a:r>
              <a:rPr lang="en-US" sz="3199" b="1" dirty="0">
                <a:solidFill>
                  <a:schemeClr val="tx1"/>
                </a:solidFill>
                <a:latin typeface="Segoe UI Light"/>
              </a:rPr>
              <a:t>Focus Engagement </a:t>
            </a:r>
            <a:r>
              <a:rPr lang="en-US" sz="3199" dirty="0" err="1">
                <a:solidFill>
                  <a:schemeClr val="tx1"/>
                </a:solidFill>
                <a:latin typeface="Segoe UI Light"/>
              </a:rPr>
              <a:t>permite</a:t>
            </a:r>
            <a:r>
              <a:rPr lang="en-US" sz="3199" dirty="0">
                <a:solidFill>
                  <a:schemeClr val="tx1"/>
                </a:solidFill>
                <a:latin typeface="Segoe UI Light"/>
              </a:rPr>
              <a:t> al </a:t>
            </a:r>
            <a:r>
              <a:rPr lang="en-US" sz="3199" dirty="0" err="1">
                <a:solidFill>
                  <a:schemeClr val="tx1"/>
                </a:solidFill>
                <a:latin typeface="Segoe UI Light"/>
              </a:rPr>
              <a:t>usuario</a:t>
            </a:r>
            <a:r>
              <a:rPr lang="en-US" sz="3199" dirty="0">
                <a:solidFill>
                  <a:schemeClr val="tx1"/>
                </a:solidFill>
                <a:latin typeface="Segoe UI Light"/>
              </a:rPr>
              <a:t> “</a:t>
            </a:r>
            <a:r>
              <a:rPr lang="en-US" sz="3199" dirty="0" err="1">
                <a:solidFill>
                  <a:schemeClr val="tx1"/>
                </a:solidFill>
                <a:latin typeface="Segoe UI Light"/>
              </a:rPr>
              <a:t>enganchar</a:t>
            </a:r>
            <a:r>
              <a:rPr lang="en-US" sz="3199" dirty="0">
                <a:solidFill>
                  <a:schemeClr val="tx1"/>
                </a:solidFill>
                <a:latin typeface="Segoe UI Light"/>
              </a:rPr>
              <a:t>” un control para </a:t>
            </a:r>
            <a:r>
              <a:rPr lang="en-US" sz="3199" dirty="0" err="1">
                <a:solidFill>
                  <a:schemeClr val="tx1"/>
                </a:solidFill>
                <a:latin typeface="Segoe UI Light"/>
              </a:rPr>
              <a:t>interaccionar</a:t>
            </a:r>
            <a:r>
              <a:rPr lang="en-US" sz="3199" dirty="0">
                <a:solidFill>
                  <a:schemeClr val="tx1"/>
                </a:solidFill>
                <a:latin typeface="Segoe UI Light"/>
              </a:rPr>
              <a:t> con </a:t>
            </a:r>
            <a:r>
              <a:rPr lang="en-US" sz="3199" dirty="0" err="1">
                <a:solidFill>
                  <a:schemeClr val="tx1"/>
                </a:solidFill>
                <a:latin typeface="Segoe UI Light"/>
              </a:rPr>
              <a:t>él</a:t>
            </a:r>
            <a:r>
              <a:rPr lang="en-US" sz="3199" dirty="0">
                <a:solidFill>
                  <a:schemeClr val="tx1"/>
                </a:solidFill>
                <a:latin typeface="Segoe UI Light"/>
              </a:rPr>
              <a:t>, y </a:t>
            </a:r>
            <a:r>
              <a:rPr lang="en-US" sz="3199" dirty="0" err="1">
                <a:solidFill>
                  <a:schemeClr val="tx1"/>
                </a:solidFill>
                <a:latin typeface="Segoe UI Light"/>
              </a:rPr>
              <a:t>retornar</a:t>
            </a:r>
            <a:r>
              <a:rPr lang="en-US" sz="3199" dirty="0">
                <a:solidFill>
                  <a:schemeClr val="tx1"/>
                </a:solidFill>
                <a:latin typeface="Segoe UI Light"/>
              </a:rPr>
              <a:t> el XY Focus de la </a:t>
            </a:r>
            <a:r>
              <a:rPr lang="en-US" sz="3199" dirty="0" err="1">
                <a:solidFill>
                  <a:schemeClr val="tx1"/>
                </a:solidFill>
                <a:latin typeface="Segoe UI Light"/>
              </a:rPr>
              <a:t>navegación</a:t>
            </a:r>
            <a:endParaRPr lang="en-US" sz="3199" dirty="0">
              <a:solidFill>
                <a:schemeClr val="tx1"/>
              </a:solidFill>
              <a:latin typeface="Segoe UI Light"/>
            </a:endParaRPr>
          </a:p>
          <a:p>
            <a:pPr marL="0" indent="0" defTabSz="932563">
              <a:buNone/>
              <a:defRPr/>
            </a:pPr>
            <a:endParaRPr lang="en-US" sz="3199" dirty="0">
              <a:solidFill>
                <a:schemeClr val="tx1"/>
              </a:solidFill>
              <a:latin typeface="Segoe UI Light"/>
            </a:endParaRP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A para “</a:t>
            </a:r>
            <a:r>
              <a:rPr lang="en-US" sz="3199" dirty="0" err="1">
                <a:solidFill>
                  <a:schemeClr val="tx1"/>
                </a:solidFill>
                <a:latin typeface="Segoe UI Light"/>
              </a:rPr>
              <a:t>enganchar</a:t>
            </a:r>
            <a:r>
              <a:rPr lang="en-US" sz="3199" dirty="0">
                <a:solidFill>
                  <a:schemeClr val="tx1"/>
                </a:solidFill>
                <a:latin typeface="Segoe UI Light"/>
              </a:rPr>
              <a:t>.”</a:t>
            </a:r>
          </a:p>
          <a:p>
            <a:pPr marL="0" indent="0" defTabSz="932563">
              <a:buNone/>
              <a:defRPr/>
            </a:pPr>
            <a:r>
              <a:rPr lang="en-US" sz="3199" dirty="0" err="1">
                <a:solidFill>
                  <a:schemeClr val="tx1"/>
                </a:solidFill>
                <a:latin typeface="Segoe UI Light"/>
              </a:rPr>
              <a:t>Usamos</a:t>
            </a:r>
            <a:r>
              <a:rPr lang="en-US" sz="3199" dirty="0">
                <a:solidFill>
                  <a:schemeClr val="tx1"/>
                </a:solidFill>
                <a:latin typeface="Segoe UI Light"/>
              </a:rPr>
              <a:t> </a:t>
            </a:r>
            <a:r>
              <a:rPr lang="en-US" sz="3199" dirty="0" err="1">
                <a:solidFill>
                  <a:schemeClr val="tx1"/>
                </a:solidFill>
                <a:latin typeface="Segoe UI Light"/>
              </a:rPr>
              <a:t>izq</a:t>
            </a:r>
            <a:r>
              <a:rPr lang="en-US" sz="3199" dirty="0">
                <a:solidFill>
                  <a:schemeClr val="tx1"/>
                </a:solidFill>
                <a:latin typeface="Segoe UI Light"/>
              </a:rPr>
              <a:t>/derecho/</a:t>
            </a:r>
            <a:r>
              <a:rPr lang="en-US" sz="3199" dirty="0" err="1">
                <a:solidFill>
                  <a:schemeClr val="tx1"/>
                </a:solidFill>
                <a:latin typeface="Segoe UI Light"/>
              </a:rPr>
              <a:t>arriba</a:t>
            </a:r>
            <a:r>
              <a:rPr lang="en-US" sz="3199" dirty="0">
                <a:solidFill>
                  <a:schemeClr val="tx1"/>
                </a:solidFill>
                <a:latin typeface="Segoe UI Light"/>
              </a:rPr>
              <a:t>/</a:t>
            </a:r>
            <a:r>
              <a:rPr lang="en-US" sz="3199" dirty="0" err="1">
                <a:solidFill>
                  <a:schemeClr val="tx1"/>
                </a:solidFill>
                <a:latin typeface="Segoe UI Light"/>
              </a:rPr>
              <a:t>abajo</a:t>
            </a:r>
            <a:r>
              <a:rPr lang="en-US" sz="3199" dirty="0">
                <a:solidFill>
                  <a:schemeClr val="tx1"/>
                </a:solidFill>
                <a:latin typeface="Segoe UI Light"/>
              </a:rPr>
              <a:t> para </a:t>
            </a:r>
            <a:r>
              <a:rPr lang="en-US" sz="3199" dirty="0" err="1">
                <a:solidFill>
                  <a:schemeClr val="tx1"/>
                </a:solidFill>
                <a:latin typeface="Segoe UI Light"/>
              </a:rPr>
              <a:t>interaccionar</a:t>
            </a:r>
            <a:r>
              <a:rPr lang="en-US" sz="3199" dirty="0">
                <a:solidFill>
                  <a:schemeClr val="tx1"/>
                </a:solidFill>
                <a:latin typeface="Segoe UI Light"/>
              </a:rPr>
              <a:t> con el control</a:t>
            </a:r>
          </a:p>
        </p:txBody>
      </p:sp>
      <p:sp>
        <p:nvSpPr>
          <p:cNvPr id="2" name="Title 1"/>
          <p:cNvSpPr>
            <a:spLocks noGrp="1"/>
          </p:cNvSpPr>
          <p:nvPr>
            <p:ph type="title"/>
          </p:nvPr>
        </p:nvSpPr>
        <p:spPr/>
        <p:txBody>
          <a:bodyPr/>
          <a:lstStyle/>
          <a:p>
            <a:pPr lvl="0"/>
            <a:r>
              <a:rPr lang="en-US" dirty="0" err="1"/>
              <a:t>Mejorar</a:t>
            </a:r>
            <a:r>
              <a:rPr lang="en-US" dirty="0"/>
              <a:t> </a:t>
            </a:r>
            <a:r>
              <a:rPr lang="en-US" dirty="0" err="1"/>
              <a:t>foco</a:t>
            </a:r>
            <a:endParaRPr lang="en-US"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cxnSp>
        <p:nvCxnSpPr>
          <p:cNvPr id="7" name="Straight Connector 6"/>
          <p:cNvCxnSpPr/>
          <p:nvPr/>
        </p:nvCxnSpPr>
        <p:spPr>
          <a:xfrm>
            <a:off x="3787082" y="2080159"/>
            <a:ext cx="2065452"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2" name="Rounded Rectangle 11"/>
          <p:cNvSpPr/>
          <p:nvPr/>
        </p:nvSpPr>
        <p:spPr bwMode="auto">
          <a:xfrm>
            <a:off x="5852533"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Straight Connector 12"/>
          <p:cNvCxnSpPr>
            <a:stCxn id="12" idx="3"/>
          </p:cNvCxnSpPr>
          <p:nvPr/>
        </p:nvCxnSpPr>
        <p:spPr>
          <a:xfrm flipV="1">
            <a:off x="6035385" y="2054117"/>
            <a:ext cx="2705434" cy="26042"/>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1" name="Rectangle 10"/>
          <p:cNvSpPr/>
          <p:nvPr/>
        </p:nvSpPr>
        <p:spPr bwMode="auto">
          <a:xfrm>
            <a:off x="5669681" y="1679467"/>
            <a:ext cx="548557" cy="81210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6204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275481" y="1213175"/>
            <a:ext cx="11885514" cy="5783502"/>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dirty="0">
              <a:gradFill>
                <a:gsLst>
                  <a:gs pos="1250">
                    <a:srgbClr val="FFFFFF"/>
                  </a:gs>
                  <a:gs pos="100000">
                    <a:srgbClr val="FFFFFF"/>
                  </a:gs>
                </a:gsLst>
                <a:lin ang="5400000" scaled="0"/>
              </a:gradFill>
              <a:latin typeface="Segoe UI Light"/>
            </a:endParaRPr>
          </a:p>
          <a:p>
            <a:pPr marL="0" indent="0" defTabSz="932563">
              <a:buNone/>
              <a:defRPr/>
            </a:pPr>
            <a:endParaRPr lang="en-US" sz="3199" b="1" dirty="0">
              <a:solidFill>
                <a:schemeClr val="tx1"/>
              </a:solidFill>
              <a:latin typeface="Segoe UI Light"/>
            </a:endParaRPr>
          </a:p>
          <a:p>
            <a:pPr marL="0" indent="0" defTabSz="932563">
              <a:buNone/>
              <a:defRPr/>
            </a:pPr>
            <a:r>
              <a:rPr lang="en-US" sz="3199" b="1" dirty="0">
                <a:solidFill>
                  <a:schemeClr val="tx1"/>
                </a:solidFill>
                <a:latin typeface="Segoe UI Light"/>
              </a:rPr>
              <a:t>Focus Engagement </a:t>
            </a:r>
            <a:r>
              <a:rPr lang="en-US" sz="3199" dirty="0" err="1">
                <a:solidFill>
                  <a:schemeClr val="tx1"/>
                </a:solidFill>
                <a:latin typeface="Segoe UI Light"/>
              </a:rPr>
              <a:t>permite</a:t>
            </a:r>
            <a:r>
              <a:rPr lang="en-US" sz="3199" dirty="0">
                <a:solidFill>
                  <a:schemeClr val="tx1"/>
                </a:solidFill>
                <a:latin typeface="Segoe UI Light"/>
              </a:rPr>
              <a:t> al </a:t>
            </a:r>
            <a:r>
              <a:rPr lang="en-US" sz="3199" dirty="0" err="1">
                <a:solidFill>
                  <a:schemeClr val="tx1"/>
                </a:solidFill>
                <a:latin typeface="Segoe UI Light"/>
              </a:rPr>
              <a:t>usuario</a:t>
            </a:r>
            <a:r>
              <a:rPr lang="en-US" sz="3199" dirty="0">
                <a:solidFill>
                  <a:schemeClr val="tx1"/>
                </a:solidFill>
                <a:latin typeface="Segoe UI Light"/>
              </a:rPr>
              <a:t> “</a:t>
            </a:r>
            <a:r>
              <a:rPr lang="en-US" sz="3199" dirty="0" err="1">
                <a:solidFill>
                  <a:schemeClr val="tx1"/>
                </a:solidFill>
                <a:latin typeface="Segoe UI Light"/>
              </a:rPr>
              <a:t>enganchar</a:t>
            </a:r>
            <a:r>
              <a:rPr lang="en-US" sz="3199" dirty="0">
                <a:solidFill>
                  <a:schemeClr val="tx1"/>
                </a:solidFill>
                <a:latin typeface="Segoe UI Light"/>
              </a:rPr>
              <a:t>” un control para </a:t>
            </a:r>
            <a:r>
              <a:rPr lang="en-US" sz="3199" dirty="0" err="1">
                <a:solidFill>
                  <a:schemeClr val="tx1"/>
                </a:solidFill>
                <a:latin typeface="Segoe UI Light"/>
              </a:rPr>
              <a:t>interaccionar</a:t>
            </a:r>
            <a:r>
              <a:rPr lang="en-US" sz="3199" dirty="0">
                <a:solidFill>
                  <a:schemeClr val="tx1"/>
                </a:solidFill>
                <a:latin typeface="Segoe UI Light"/>
              </a:rPr>
              <a:t> con </a:t>
            </a:r>
            <a:r>
              <a:rPr lang="en-US" sz="3199" dirty="0" err="1">
                <a:solidFill>
                  <a:schemeClr val="tx1"/>
                </a:solidFill>
                <a:latin typeface="Segoe UI Light"/>
              </a:rPr>
              <a:t>él</a:t>
            </a:r>
            <a:r>
              <a:rPr lang="en-US" sz="3199" dirty="0">
                <a:solidFill>
                  <a:schemeClr val="tx1"/>
                </a:solidFill>
                <a:latin typeface="Segoe UI Light"/>
              </a:rPr>
              <a:t>, y </a:t>
            </a:r>
            <a:r>
              <a:rPr lang="en-US" sz="3199" dirty="0" err="1">
                <a:solidFill>
                  <a:schemeClr val="tx1"/>
                </a:solidFill>
                <a:latin typeface="Segoe UI Light"/>
              </a:rPr>
              <a:t>retornar</a:t>
            </a:r>
            <a:r>
              <a:rPr lang="en-US" sz="3199" dirty="0">
                <a:solidFill>
                  <a:schemeClr val="tx1"/>
                </a:solidFill>
                <a:latin typeface="Segoe UI Light"/>
              </a:rPr>
              <a:t> el XY Focus de la </a:t>
            </a:r>
            <a:r>
              <a:rPr lang="en-US" sz="3199" dirty="0" err="1">
                <a:solidFill>
                  <a:schemeClr val="tx1"/>
                </a:solidFill>
                <a:latin typeface="Segoe UI Light"/>
              </a:rPr>
              <a:t>navegación</a:t>
            </a:r>
            <a:endParaRPr lang="en-US" sz="3199" dirty="0">
              <a:solidFill>
                <a:schemeClr val="tx1"/>
              </a:solidFill>
              <a:latin typeface="Segoe UI Light"/>
            </a:endParaRPr>
          </a:p>
          <a:p>
            <a:pPr marL="0" indent="0" defTabSz="932563">
              <a:buNone/>
              <a:defRPr/>
            </a:pPr>
            <a:endParaRPr lang="en-US" sz="3199" dirty="0">
              <a:solidFill>
                <a:schemeClr val="tx1"/>
              </a:solidFill>
              <a:latin typeface="Segoe UI Light"/>
            </a:endParaRP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A para “</a:t>
            </a:r>
            <a:r>
              <a:rPr lang="en-US" sz="3199" dirty="0" err="1">
                <a:solidFill>
                  <a:schemeClr val="tx1"/>
                </a:solidFill>
                <a:latin typeface="Segoe UI Light"/>
              </a:rPr>
              <a:t>enganchar</a:t>
            </a:r>
            <a:r>
              <a:rPr lang="en-US" sz="3199" dirty="0">
                <a:solidFill>
                  <a:schemeClr val="tx1"/>
                </a:solidFill>
                <a:latin typeface="Segoe UI Light"/>
              </a:rPr>
              <a:t>.”</a:t>
            </a:r>
          </a:p>
          <a:p>
            <a:pPr marL="0" indent="0" defTabSz="932563">
              <a:buNone/>
              <a:defRPr/>
            </a:pPr>
            <a:r>
              <a:rPr lang="en-US" sz="3199" dirty="0" err="1">
                <a:solidFill>
                  <a:schemeClr val="tx1"/>
                </a:solidFill>
                <a:latin typeface="Segoe UI Light"/>
              </a:rPr>
              <a:t>Usamos</a:t>
            </a:r>
            <a:r>
              <a:rPr lang="en-US" sz="3199" dirty="0">
                <a:solidFill>
                  <a:schemeClr val="tx1"/>
                </a:solidFill>
                <a:latin typeface="Segoe UI Light"/>
              </a:rPr>
              <a:t> </a:t>
            </a:r>
            <a:r>
              <a:rPr lang="en-US" sz="3199" dirty="0" err="1">
                <a:solidFill>
                  <a:schemeClr val="tx1"/>
                </a:solidFill>
                <a:latin typeface="Segoe UI Light"/>
              </a:rPr>
              <a:t>izq</a:t>
            </a:r>
            <a:r>
              <a:rPr lang="en-US" sz="3199" dirty="0">
                <a:solidFill>
                  <a:schemeClr val="tx1"/>
                </a:solidFill>
                <a:latin typeface="Segoe UI Light"/>
              </a:rPr>
              <a:t>/derecho/</a:t>
            </a:r>
            <a:r>
              <a:rPr lang="en-US" sz="3199" dirty="0" err="1">
                <a:solidFill>
                  <a:schemeClr val="tx1"/>
                </a:solidFill>
                <a:latin typeface="Segoe UI Light"/>
              </a:rPr>
              <a:t>arriba</a:t>
            </a:r>
            <a:r>
              <a:rPr lang="en-US" sz="3199" dirty="0">
                <a:solidFill>
                  <a:schemeClr val="tx1"/>
                </a:solidFill>
                <a:latin typeface="Segoe UI Light"/>
              </a:rPr>
              <a:t>/</a:t>
            </a:r>
            <a:r>
              <a:rPr lang="en-US" sz="3199" dirty="0" err="1">
                <a:solidFill>
                  <a:schemeClr val="tx1"/>
                </a:solidFill>
                <a:latin typeface="Segoe UI Light"/>
              </a:rPr>
              <a:t>abajo</a:t>
            </a:r>
            <a:r>
              <a:rPr lang="en-US" sz="3199" dirty="0">
                <a:solidFill>
                  <a:schemeClr val="tx1"/>
                </a:solidFill>
                <a:latin typeface="Segoe UI Light"/>
              </a:rPr>
              <a:t> para </a:t>
            </a:r>
            <a:r>
              <a:rPr lang="en-US" sz="3199" dirty="0" err="1">
                <a:solidFill>
                  <a:schemeClr val="tx1"/>
                </a:solidFill>
                <a:latin typeface="Segoe UI Light"/>
              </a:rPr>
              <a:t>interaccionar</a:t>
            </a:r>
            <a:r>
              <a:rPr lang="en-US" sz="3199" dirty="0">
                <a:solidFill>
                  <a:schemeClr val="tx1"/>
                </a:solidFill>
                <a:latin typeface="Segoe UI Light"/>
              </a:rPr>
              <a:t> con el control</a:t>
            </a:r>
          </a:p>
          <a:p>
            <a:pPr marL="0" indent="0" defTabSz="932563">
              <a:buNone/>
              <a:defRPr/>
            </a:pPr>
            <a:r>
              <a:rPr lang="en-US" sz="3199" dirty="0" err="1">
                <a:solidFill>
                  <a:schemeClr val="tx1"/>
                </a:solidFill>
                <a:latin typeface="Segoe UI Light"/>
              </a:rPr>
              <a:t>Pulsamos</a:t>
            </a:r>
            <a:r>
              <a:rPr lang="en-US" sz="3199" dirty="0">
                <a:solidFill>
                  <a:schemeClr val="tx1"/>
                </a:solidFill>
                <a:latin typeface="Segoe UI Light"/>
              </a:rPr>
              <a:t>  B para “</a:t>
            </a:r>
            <a:r>
              <a:rPr lang="en-US" sz="3199" dirty="0" err="1">
                <a:solidFill>
                  <a:schemeClr val="tx1"/>
                </a:solidFill>
                <a:latin typeface="Segoe UI Light"/>
              </a:rPr>
              <a:t>desenganchar</a:t>
            </a:r>
            <a:r>
              <a:rPr lang="en-US" sz="3199" dirty="0">
                <a:solidFill>
                  <a:schemeClr val="tx1"/>
                </a:solidFill>
                <a:latin typeface="Segoe UI Light"/>
              </a:rPr>
              <a:t>.”</a:t>
            </a:r>
          </a:p>
          <a:p>
            <a:pPr marL="0" indent="0" defTabSz="932563">
              <a:buNone/>
              <a:defRPr/>
            </a:pPr>
            <a:endParaRPr lang="en-US" sz="2400" dirty="0">
              <a:solidFill>
                <a:schemeClr val="tx1"/>
              </a:solidFill>
              <a:latin typeface="Segoe UI Light"/>
            </a:endParaRPr>
          </a:p>
          <a:p>
            <a:pPr marL="0" indent="0" defTabSz="932563">
              <a:buNone/>
              <a:defRPr/>
            </a:pPr>
            <a:r>
              <a:rPr lang="en-US" sz="2400" dirty="0" err="1">
                <a:solidFill>
                  <a:schemeClr val="tx1"/>
                </a:solidFill>
                <a:latin typeface="Consolas" panose="020B0609020204030204" pitchFamily="49" charset="0"/>
              </a:rPr>
              <a:t>control.IsFocusEngagmentEnabled</a:t>
            </a:r>
            <a:r>
              <a:rPr lang="en-US" sz="2400" dirty="0">
                <a:solidFill>
                  <a:schemeClr val="tx1"/>
                </a:solidFill>
                <a:latin typeface="Consolas" panose="020B0609020204030204" pitchFamily="49" charset="0"/>
              </a:rPr>
              <a:t>="true"</a:t>
            </a:r>
            <a:r>
              <a:rPr lang="en-US" sz="2400" dirty="0">
                <a:solidFill>
                  <a:schemeClr val="tx1"/>
                </a:solidFill>
                <a:latin typeface="Segoe UI Light"/>
              </a:rPr>
              <a:t> (</a:t>
            </a:r>
            <a:r>
              <a:rPr lang="en-US" sz="2400" dirty="0" err="1">
                <a:solidFill>
                  <a:schemeClr val="tx1"/>
                </a:solidFill>
                <a:latin typeface="Segoe UI Light"/>
              </a:rPr>
              <a:t>por</a:t>
            </a:r>
            <a:r>
              <a:rPr lang="en-US" sz="2400" dirty="0">
                <a:solidFill>
                  <a:schemeClr val="tx1"/>
                </a:solidFill>
                <a:latin typeface="Segoe UI Light"/>
              </a:rPr>
              <a:t> </a:t>
            </a:r>
            <a:r>
              <a:rPr lang="en-US" sz="2400" dirty="0" err="1">
                <a:solidFill>
                  <a:schemeClr val="tx1"/>
                </a:solidFill>
                <a:latin typeface="Segoe UI Light"/>
              </a:rPr>
              <a:t>defecto</a:t>
            </a:r>
            <a:r>
              <a:rPr lang="en-US" sz="2400" dirty="0">
                <a:solidFill>
                  <a:schemeClr val="tx1"/>
                </a:solidFill>
                <a:latin typeface="Segoe UI Light"/>
              </a:rPr>
              <a:t> </a:t>
            </a:r>
            <a:r>
              <a:rPr lang="en-US" sz="2400" dirty="0" err="1">
                <a:solidFill>
                  <a:schemeClr val="tx1"/>
                </a:solidFill>
                <a:latin typeface="Segoe UI Light"/>
              </a:rPr>
              <a:t>en</a:t>
            </a:r>
            <a:r>
              <a:rPr lang="en-US" sz="2400" dirty="0">
                <a:solidFill>
                  <a:schemeClr val="tx1"/>
                </a:solidFill>
                <a:latin typeface="Segoe UI Light"/>
              </a:rPr>
              <a:t> el Slider)</a:t>
            </a:r>
          </a:p>
        </p:txBody>
      </p:sp>
      <p:sp>
        <p:nvSpPr>
          <p:cNvPr id="2" name="Title 1"/>
          <p:cNvSpPr>
            <a:spLocks noGrp="1"/>
          </p:cNvSpPr>
          <p:nvPr>
            <p:ph type="title"/>
          </p:nvPr>
        </p:nvSpPr>
        <p:spPr/>
        <p:txBody>
          <a:bodyPr/>
          <a:lstStyle/>
          <a:p>
            <a:pPr lvl="0"/>
            <a:r>
              <a:rPr lang="en-US" dirty="0" err="1"/>
              <a:t>Mejorar</a:t>
            </a:r>
            <a:r>
              <a:rPr lang="en-US" dirty="0"/>
              <a:t> </a:t>
            </a:r>
            <a:r>
              <a:rPr lang="en-US" dirty="0" err="1"/>
              <a:t>foco</a:t>
            </a:r>
            <a:endParaRPr lang="en-US" dirty="0"/>
          </a:p>
        </p:txBody>
      </p:sp>
      <p:sp>
        <p:nvSpPr>
          <p:cNvPr id="4" name="Rectangle 3"/>
          <p:cNvSpPr/>
          <p:nvPr/>
        </p:nvSpPr>
        <p:spPr bwMode="auto">
          <a:xfrm>
            <a:off x="1281230" y="1671476"/>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1</a:t>
            </a:r>
          </a:p>
        </p:txBody>
      </p:sp>
      <p:sp>
        <p:nvSpPr>
          <p:cNvPr id="10" name="Rectangle 9"/>
          <p:cNvSpPr/>
          <p:nvPr/>
        </p:nvSpPr>
        <p:spPr bwMode="auto">
          <a:xfrm>
            <a:off x="9143870" y="1668742"/>
            <a:ext cx="1919947" cy="8228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Button 2</a:t>
            </a:r>
          </a:p>
        </p:txBody>
      </p:sp>
      <p:sp>
        <p:nvSpPr>
          <p:cNvPr id="19" name="Rectangle 18"/>
          <p:cNvSpPr/>
          <p:nvPr/>
        </p:nvSpPr>
        <p:spPr bwMode="auto">
          <a:xfrm>
            <a:off x="3604227" y="1668742"/>
            <a:ext cx="5265364"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bwMode="auto">
          <a:xfrm>
            <a:off x="9143870" y="1668741"/>
            <a:ext cx="1919947" cy="822835"/>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 name="Straight Connector 14"/>
          <p:cNvCxnSpPr/>
          <p:nvPr/>
        </p:nvCxnSpPr>
        <p:spPr>
          <a:xfrm>
            <a:off x="3787082" y="2080159"/>
            <a:ext cx="2065452" cy="0"/>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
        <p:nvSpPr>
          <p:cNvPr id="16" name="Rounded Rectangle 15"/>
          <p:cNvSpPr/>
          <p:nvPr/>
        </p:nvSpPr>
        <p:spPr bwMode="auto">
          <a:xfrm>
            <a:off x="5852533" y="1815715"/>
            <a:ext cx="182852" cy="52888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baseline="-25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 name="Straight Connector 16"/>
          <p:cNvCxnSpPr>
            <a:stCxn id="16" idx="3"/>
          </p:cNvCxnSpPr>
          <p:nvPr/>
        </p:nvCxnSpPr>
        <p:spPr>
          <a:xfrm flipV="1">
            <a:off x="6035385" y="2054117"/>
            <a:ext cx="2705434" cy="26042"/>
          </a:xfrm>
          <a:prstGeom prst="line">
            <a:avLst/>
          </a:prstGeom>
          <a:ln w="57150">
            <a:solidFill>
              <a:schemeClr val="accent1"/>
            </a:solidFill>
            <a:headEnd type="none"/>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093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274638" y="1212851"/>
            <a:ext cx="11887200" cy="5332411"/>
          </a:xfrm>
        </p:spPr>
        <p:txBody>
          <a:bodyPr/>
          <a:lstStyle/>
          <a:p>
            <a:r>
              <a:rPr lang="en-US" sz="2800" dirty="0"/>
              <a:t>Universal Windows Platform</a:t>
            </a:r>
          </a:p>
          <a:p>
            <a:r>
              <a:rPr lang="en-US" sz="2800" dirty="0" err="1"/>
              <a:t>Activar</a:t>
            </a:r>
            <a:r>
              <a:rPr lang="en-US" sz="2800" dirty="0"/>
              <a:t> Dev mode</a:t>
            </a:r>
          </a:p>
          <a:p>
            <a:r>
              <a:rPr lang="en-US" sz="2800" dirty="0" err="1"/>
              <a:t>Adaptar</a:t>
            </a:r>
            <a:r>
              <a:rPr lang="en-US" sz="2800" dirty="0"/>
              <a:t> Layout y </a:t>
            </a:r>
            <a:r>
              <a:rPr lang="en-US" sz="2800" dirty="0" err="1"/>
              <a:t>GamePad</a:t>
            </a:r>
            <a:endParaRPr lang="en-US" sz="2800" dirty="0"/>
          </a:p>
          <a:p>
            <a:pPr lvl="1"/>
            <a:r>
              <a:rPr lang="en-US" sz="1400" dirty="0" err="1"/>
              <a:t>Uso</a:t>
            </a:r>
            <a:r>
              <a:rPr lang="en-US" sz="1400" dirty="0"/>
              <a:t> del </a:t>
            </a:r>
            <a:r>
              <a:rPr lang="en-US" sz="1400" dirty="0" err="1"/>
              <a:t>GamePad</a:t>
            </a:r>
            <a:endParaRPr lang="en-US" sz="1400" dirty="0"/>
          </a:p>
          <a:p>
            <a:pPr lvl="1"/>
            <a:r>
              <a:rPr lang="en-US" sz="1400" dirty="0"/>
              <a:t>XY Focus</a:t>
            </a:r>
          </a:p>
          <a:p>
            <a:pPr lvl="1"/>
            <a:r>
              <a:rPr lang="en-US" sz="1400" dirty="0"/>
              <a:t>Debugging tips</a:t>
            </a:r>
          </a:p>
          <a:p>
            <a:r>
              <a:rPr lang="en-US" sz="2800" dirty="0" err="1"/>
              <a:t>Adaptar</a:t>
            </a:r>
            <a:r>
              <a:rPr lang="en-US" sz="2800" dirty="0"/>
              <a:t> a TV</a:t>
            </a:r>
          </a:p>
          <a:p>
            <a:pPr lvl="1"/>
            <a:r>
              <a:rPr lang="en-US" sz="1400" dirty="0"/>
              <a:t>TV-safe area</a:t>
            </a:r>
          </a:p>
          <a:p>
            <a:pPr lvl="1"/>
            <a:r>
              <a:rPr lang="en-US" sz="1400" dirty="0"/>
              <a:t>TV-safe Colors</a:t>
            </a:r>
          </a:p>
          <a:p>
            <a:r>
              <a:rPr lang="en-US" sz="2800" dirty="0"/>
              <a:t>La </a:t>
            </a:r>
            <a:r>
              <a:rPr lang="en-US" sz="2800" dirty="0" err="1"/>
              <a:t>experiencia</a:t>
            </a:r>
            <a:r>
              <a:rPr lang="en-US" sz="2800" dirty="0"/>
              <a:t> con “10 pies”</a:t>
            </a:r>
          </a:p>
          <a:p>
            <a:pPr lvl="1"/>
            <a:r>
              <a:rPr lang="en-US" sz="1400" dirty="0" err="1"/>
              <a:t>Conceptos</a:t>
            </a:r>
            <a:r>
              <a:rPr lang="en-US" sz="1400" dirty="0"/>
              <a:t> </a:t>
            </a:r>
            <a:r>
              <a:rPr lang="en-US" sz="1400" dirty="0" err="1"/>
              <a:t>básicos</a:t>
            </a:r>
            <a:r>
              <a:rPr lang="en-US" sz="1400" dirty="0"/>
              <a:t> de </a:t>
            </a:r>
            <a:r>
              <a:rPr lang="en-US" sz="1400" dirty="0" err="1"/>
              <a:t>diseño</a:t>
            </a:r>
            <a:endParaRPr lang="en-US" sz="1400" dirty="0"/>
          </a:p>
          <a:p>
            <a:r>
              <a:rPr lang="en-US" sz="2800" dirty="0"/>
              <a:t>Apps “de </a:t>
            </a:r>
            <a:r>
              <a:rPr lang="en-US" sz="2800" dirty="0" err="1"/>
              <a:t>verdad</a:t>
            </a:r>
            <a:r>
              <a:rPr lang="en-US" sz="2800" dirty="0"/>
              <a:t>”</a:t>
            </a:r>
          </a:p>
          <a:p>
            <a:pPr lvl="1"/>
            <a:r>
              <a:rPr lang="en-US" sz="1400" dirty="0" err="1"/>
              <a:t>Potenciando</a:t>
            </a:r>
            <a:r>
              <a:rPr lang="en-US" sz="1400" dirty="0"/>
              <a:t> </a:t>
            </a:r>
            <a:r>
              <a:rPr lang="en-US" sz="1400" dirty="0" err="1"/>
              <a:t>aplicaciones</a:t>
            </a:r>
            <a:r>
              <a:rPr lang="en-US" sz="1400" dirty="0"/>
              <a:t> (</a:t>
            </a:r>
            <a:r>
              <a:rPr lang="en-US" sz="1400" dirty="0" err="1"/>
              <a:t>Uso</a:t>
            </a:r>
            <a:r>
              <a:rPr lang="en-US" sz="1400" dirty="0"/>
              <a:t> de </a:t>
            </a:r>
            <a:r>
              <a:rPr lang="en-US" sz="1400" dirty="0" err="1"/>
              <a:t>efectos</a:t>
            </a:r>
            <a:r>
              <a:rPr lang="en-US" sz="1400" dirty="0"/>
              <a:t>, 3D, etc.)</a:t>
            </a:r>
          </a:p>
          <a:p>
            <a:pPr lvl="1"/>
            <a:r>
              <a:rPr lang="en-US" sz="1400" dirty="0"/>
              <a:t>¿</a:t>
            </a:r>
            <a:r>
              <a:rPr lang="en-US" sz="1400" dirty="0" err="1"/>
              <a:t>Qué</a:t>
            </a:r>
            <a:r>
              <a:rPr lang="en-US" sz="1400" dirty="0"/>
              <a:t> </a:t>
            </a:r>
            <a:r>
              <a:rPr lang="en-US" sz="1400" dirty="0" err="1"/>
              <a:t>pasa</a:t>
            </a:r>
            <a:r>
              <a:rPr lang="en-US" sz="1400" dirty="0"/>
              <a:t> con </a:t>
            </a:r>
            <a:r>
              <a:rPr lang="en-US" sz="1400" dirty="0" err="1"/>
              <a:t>los</a:t>
            </a:r>
            <a:r>
              <a:rPr lang="en-US" sz="1400" dirty="0"/>
              <a:t> </a:t>
            </a:r>
            <a:r>
              <a:rPr lang="en-US" sz="1400" dirty="0" err="1"/>
              <a:t>juegos</a:t>
            </a:r>
            <a:r>
              <a:rPr lang="en-US" sz="1400" dirty="0"/>
              <a:t>?</a:t>
            </a:r>
          </a:p>
          <a:p>
            <a:r>
              <a:rPr lang="en-US" sz="2800" dirty="0" err="1"/>
              <a:t>Publicación</a:t>
            </a:r>
            <a:endParaRPr lang="en-US" sz="2800" dirty="0"/>
          </a:p>
          <a:p>
            <a:pPr lvl="1"/>
            <a:endParaRPr lang="en-US" sz="1600"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58397" y="5965765"/>
            <a:ext cx="4828491" cy="738664"/>
          </a:xfrm>
        </p:spPr>
        <p:txBody>
          <a:bodyPr/>
          <a:lstStyle/>
          <a:p>
            <a:pPr algn="ctr"/>
            <a:r>
              <a:rPr lang="en-US" sz="2000" dirty="0" err="1"/>
              <a:t>Por</a:t>
            </a:r>
            <a:r>
              <a:rPr lang="en-US" sz="2000" dirty="0"/>
              <a:t> </a:t>
            </a:r>
            <a:r>
              <a:rPr lang="en-US" sz="2000" dirty="0" err="1"/>
              <a:t>defecto</a:t>
            </a:r>
            <a:r>
              <a:rPr lang="en-US" sz="2000" dirty="0"/>
              <a:t>, </a:t>
            </a:r>
            <a:r>
              <a:rPr lang="en-US" sz="2000" dirty="0" err="1"/>
              <a:t>foco</a:t>
            </a:r>
            <a:r>
              <a:rPr lang="en-US" sz="2000" dirty="0"/>
              <a:t> </a:t>
            </a:r>
            <a:r>
              <a:rPr lang="en-US" sz="2000" dirty="0" err="1"/>
              <a:t>tradicional</a:t>
            </a:r>
            <a:r>
              <a:rPr lang="en-US" sz="2000" dirty="0"/>
              <a:t> con “marching ants”</a:t>
            </a:r>
          </a:p>
        </p:txBody>
      </p:sp>
      <p:sp>
        <p:nvSpPr>
          <p:cNvPr id="2" name="Title 1"/>
          <p:cNvSpPr>
            <a:spLocks noGrp="1"/>
          </p:cNvSpPr>
          <p:nvPr>
            <p:ph type="title"/>
          </p:nvPr>
        </p:nvSpPr>
        <p:spPr/>
        <p:txBody>
          <a:bodyPr/>
          <a:lstStyle/>
          <a:p>
            <a:pPr lvl="0"/>
            <a:r>
              <a:rPr lang="en-US" dirty="0" err="1"/>
              <a:t>Mostrando</a:t>
            </a:r>
            <a:r>
              <a:rPr lang="en-US" dirty="0"/>
              <a:t> el </a:t>
            </a:r>
            <a:r>
              <a:rPr lang="en-US" dirty="0" err="1"/>
              <a:t>foco</a:t>
            </a:r>
            <a:r>
              <a:rPr lang="en-US" dirty="0"/>
              <a:t>…</a:t>
            </a:r>
          </a:p>
        </p:txBody>
      </p:sp>
      <p:pic>
        <p:nvPicPr>
          <p:cNvPr id="10"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1213174"/>
            <a:ext cx="4828491" cy="4695159"/>
          </a:xfrm>
          <a:prstGeom prst="rect">
            <a:avLst/>
          </a:prstGeom>
        </p:spPr>
      </p:pic>
      <p:sp>
        <p:nvSpPr>
          <p:cNvPr id="11" name="Down Arrow 10"/>
          <p:cNvSpPr/>
          <p:nvPr/>
        </p:nvSpPr>
        <p:spPr>
          <a:xfrm rot="2997014">
            <a:off x="2918708" y="429380"/>
            <a:ext cx="1113498" cy="1452721"/>
          </a:xfrm>
          <a:prstGeom prst="downArrow">
            <a:avLst/>
          </a:prstGeom>
          <a:solidFill>
            <a:srgbClr val="FF0000"/>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defRPr/>
            </a:pPr>
            <a:endParaRPr lang="en-US">
              <a:solidFill>
                <a:srgbClr val="FFFFFF"/>
              </a:solidFill>
              <a:latin typeface="Segoe UI"/>
            </a:endParaRPr>
          </a:p>
        </p:txBody>
      </p:sp>
    </p:spTree>
    <p:extLst>
      <p:ext uri="{BB962C8B-B14F-4D97-AF65-F5344CB8AC3E}">
        <p14:creationId xmlns:p14="http://schemas.microsoft.com/office/powerpoint/2010/main" val="3217229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Foco</a:t>
            </a:r>
            <a:r>
              <a:rPr lang="en-US" dirty="0"/>
              <a:t> de </a:t>
            </a:r>
            <a:r>
              <a:rPr lang="en-US" dirty="0" err="1"/>
              <a:t>alta</a:t>
            </a:r>
            <a:r>
              <a:rPr lang="en-US" dirty="0"/>
              <a:t> </a:t>
            </a:r>
            <a:r>
              <a:rPr lang="en-US" dirty="0" err="1"/>
              <a:t>visibilidad</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1213173"/>
            <a:ext cx="4828491" cy="4695159"/>
          </a:xfrm>
          <a:prstGeom prst="rect">
            <a:avLst/>
          </a:prstGeom>
        </p:spPr>
      </p:pic>
      <p:pic>
        <p:nvPicPr>
          <p:cNvPr id="1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97" y="1213174"/>
            <a:ext cx="4828491" cy="4695159"/>
          </a:xfrm>
          <a:prstGeom prst="rect">
            <a:avLst/>
          </a:prstGeom>
        </p:spPr>
      </p:pic>
      <p:sp>
        <p:nvSpPr>
          <p:cNvPr id="16" name="Text Placeholder 4"/>
          <p:cNvSpPr txBox="1">
            <a:spLocks/>
          </p:cNvSpPr>
          <p:nvPr/>
        </p:nvSpPr>
        <p:spPr>
          <a:xfrm>
            <a:off x="458397" y="5965765"/>
            <a:ext cx="4828491" cy="467152"/>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r>
              <a:rPr lang="en-US" sz="2000" dirty="0" err="1">
                <a:solidFill>
                  <a:schemeClr val="tx2"/>
                </a:solidFill>
                <a:latin typeface="Segoe UI Light"/>
              </a:rPr>
              <a:t>Foco</a:t>
            </a:r>
            <a:r>
              <a:rPr lang="en-US" sz="2000" dirty="0">
                <a:solidFill>
                  <a:schemeClr val="tx2"/>
                </a:solidFill>
                <a:latin typeface="Segoe UI Light"/>
              </a:rPr>
              <a:t> con </a:t>
            </a:r>
            <a:r>
              <a:rPr lang="en-US" sz="2000" dirty="0" err="1">
                <a:solidFill>
                  <a:schemeClr val="tx2"/>
                </a:solidFill>
                <a:latin typeface="Segoe UI Light"/>
              </a:rPr>
              <a:t>alta</a:t>
            </a:r>
            <a:r>
              <a:rPr lang="en-US" sz="2000" dirty="0">
                <a:solidFill>
                  <a:schemeClr val="tx2"/>
                </a:solidFill>
                <a:latin typeface="Segoe UI Light"/>
              </a:rPr>
              <a:t> </a:t>
            </a:r>
            <a:r>
              <a:rPr lang="en-US" sz="2000" dirty="0" err="1">
                <a:solidFill>
                  <a:schemeClr val="tx2"/>
                </a:solidFill>
                <a:latin typeface="Segoe UI Light"/>
              </a:rPr>
              <a:t>visibilidad</a:t>
            </a:r>
            <a:endParaRPr lang="en-US" sz="2000" dirty="0">
              <a:solidFill>
                <a:schemeClr val="tx2"/>
              </a:solidFill>
              <a:latin typeface="Segoe UI Light"/>
            </a:endParaRPr>
          </a:p>
        </p:txBody>
      </p:sp>
    </p:spTree>
    <p:extLst>
      <p:ext uri="{BB962C8B-B14F-4D97-AF65-F5344CB8AC3E}">
        <p14:creationId xmlns:p14="http://schemas.microsoft.com/office/powerpoint/2010/main" val="1754230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4488" dirty="0" err="1"/>
              <a:t>Configurando</a:t>
            </a:r>
            <a:r>
              <a:rPr lang="en-US" sz="4488" dirty="0"/>
              <a:t> </a:t>
            </a:r>
            <a:r>
              <a:rPr lang="en-US" sz="4488" dirty="0" err="1"/>
              <a:t>alta</a:t>
            </a:r>
            <a:r>
              <a:rPr lang="en-US" sz="4488" dirty="0"/>
              <a:t> </a:t>
            </a:r>
            <a:r>
              <a:rPr lang="en-US" sz="4488" dirty="0" err="1"/>
              <a:t>visibilidad</a:t>
            </a:r>
            <a:r>
              <a:rPr lang="en-US" sz="4488" dirty="0"/>
              <a:t> </a:t>
            </a:r>
            <a:r>
              <a:rPr lang="en-US" sz="4488" dirty="0" err="1"/>
              <a:t>en</a:t>
            </a:r>
            <a:r>
              <a:rPr lang="en-US" sz="4488" dirty="0"/>
              <a:t> </a:t>
            </a:r>
            <a:r>
              <a:rPr lang="en-US" sz="4488" dirty="0" err="1"/>
              <a:t>foco</a:t>
            </a:r>
            <a:endParaRPr lang="en-US" sz="4488" dirty="0"/>
          </a:p>
        </p:txBody>
      </p:sp>
      <p:pic>
        <p:nvPicPr>
          <p:cNvPr id="4" name="Content Placeholder 3"/>
          <p:cNvPicPr>
            <a:picLocks noChangeAspect="1"/>
          </p:cNvPicPr>
          <p:nvPr/>
        </p:nvPicPr>
        <p:blipFill rotWithShape="1">
          <a:blip r:embed="rId3"/>
          <a:srcRect r="42975"/>
          <a:stretch/>
        </p:blipFill>
        <p:spPr>
          <a:xfrm>
            <a:off x="425754" y="5368459"/>
            <a:ext cx="3842322" cy="1328715"/>
          </a:xfrm>
          <a:prstGeom prst="rect">
            <a:avLst/>
          </a:prstGeom>
        </p:spPr>
      </p:pic>
      <p:grpSp>
        <p:nvGrpSpPr>
          <p:cNvPr id="12" name="Group 11"/>
          <p:cNvGrpSpPr/>
          <p:nvPr/>
        </p:nvGrpSpPr>
        <p:grpSpPr>
          <a:xfrm>
            <a:off x="431177" y="1213174"/>
            <a:ext cx="3836900" cy="1376951"/>
            <a:chOff x="823335" y="1207469"/>
            <a:chExt cx="4114757" cy="1476667"/>
          </a:xfrm>
        </p:grpSpPr>
        <p:pic>
          <p:nvPicPr>
            <p:cNvPr id="7" name="Picture 6"/>
            <p:cNvPicPr>
              <a:picLocks noChangeAspect="1"/>
            </p:cNvPicPr>
            <p:nvPr/>
          </p:nvPicPr>
          <p:blipFill rotWithShape="1">
            <a:blip r:embed="rId4"/>
            <a:srcRect l="4734" r="9527"/>
            <a:stretch/>
          </p:blipFill>
          <p:spPr>
            <a:xfrm>
              <a:off x="823336" y="1207469"/>
              <a:ext cx="4114756" cy="1476667"/>
            </a:xfrm>
            <a:prstGeom prst="rect">
              <a:avLst/>
            </a:prstGeom>
          </p:spPr>
        </p:pic>
        <p:pic>
          <p:nvPicPr>
            <p:cNvPr id="8" name="Picture 7"/>
            <p:cNvPicPr>
              <a:picLocks noChangeAspect="1"/>
            </p:cNvPicPr>
            <p:nvPr/>
          </p:nvPicPr>
          <p:blipFill rotWithShape="1">
            <a:blip r:embed="rId4"/>
            <a:srcRect l="4408" r="51770"/>
            <a:stretch/>
          </p:blipFill>
          <p:spPr>
            <a:xfrm>
              <a:off x="823335" y="1207469"/>
              <a:ext cx="2103097" cy="1476667"/>
            </a:xfrm>
            <a:prstGeom prst="rect">
              <a:avLst/>
            </a:prstGeom>
          </p:spPr>
        </p:pic>
        <p:sp>
          <p:nvSpPr>
            <p:cNvPr id="9" name="Right Arrow 8"/>
            <p:cNvSpPr/>
            <p:nvPr/>
          </p:nvSpPr>
          <p:spPr bwMode="auto">
            <a:xfrm>
              <a:off x="2652116" y="1662767"/>
              <a:ext cx="305868" cy="566070"/>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Rectangle 9"/>
          <p:cNvSpPr/>
          <p:nvPr/>
        </p:nvSpPr>
        <p:spPr>
          <a:xfrm>
            <a:off x="4389717" y="1176920"/>
            <a:ext cx="7927958" cy="5869344"/>
          </a:xfrm>
          <a:prstGeom prst="rect">
            <a:avLst/>
          </a:prstGeom>
        </p:spPr>
        <p:txBody>
          <a:bodyPr wrap="square">
            <a:spAutoFit/>
          </a:bodyPr>
          <a:lstStyle/>
          <a:p>
            <a:pPr defTabSz="932563">
              <a:defRPr/>
            </a:pPr>
            <a:r>
              <a:rPr lang="en-US" sz="3199" dirty="0">
                <a:solidFill>
                  <a:schemeClr val="tx2"/>
                </a:solidFill>
                <a:latin typeface="Segoe UI"/>
              </a:rPr>
              <a:t>De forma </a:t>
            </a:r>
            <a:r>
              <a:rPr lang="en-US" sz="3199" dirty="0" err="1">
                <a:solidFill>
                  <a:schemeClr val="tx2"/>
                </a:solidFill>
                <a:latin typeface="Segoe UI"/>
              </a:rPr>
              <a:t>predeterminada</a:t>
            </a:r>
            <a:r>
              <a:rPr lang="en-US" sz="3199" dirty="0">
                <a:solidFill>
                  <a:schemeClr val="tx2"/>
                </a:solidFill>
                <a:latin typeface="Segoe UI"/>
              </a:rPr>
              <a:t> </a:t>
            </a:r>
            <a:r>
              <a:rPr lang="en-US" sz="3199" dirty="0" err="1">
                <a:solidFill>
                  <a:schemeClr val="tx2"/>
                </a:solidFill>
                <a:latin typeface="Segoe UI"/>
              </a:rPr>
              <a:t>en</a:t>
            </a:r>
            <a:r>
              <a:rPr lang="en-US" sz="3199" dirty="0">
                <a:solidFill>
                  <a:schemeClr val="tx2"/>
                </a:solidFill>
                <a:latin typeface="Segoe UI"/>
              </a:rPr>
              <a:t> la </a:t>
            </a:r>
            <a:r>
              <a:rPr lang="en-US" sz="3199" dirty="0" err="1">
                <a:solidFill>
                  <a:schemeClr val="tx2"/>
                </a:solidFill>
                <a:latin typeface="Segoe UI"/>
              </a:rPr>
              <a:t>próxima</a:t>
            </a:r>
            <a:r>
              <a:rPr lang="en-US" sz="3199" dirty="0">
                <a:solidFill>
                  <a:schemeClr val="tx2"/>
                </a:solidFill>
                <a:latin typeface="Segoe UI"/>
              </a:rPr>
              <a:t> </a:t>
            </a:r>
            <a:r>
              <a:rPr lang="en-US" sz="3199" dirty="0" err="1">
                <a:solidFill>
                  <a:schemeClr val="tx2"/>
                </a:solidFill>
                <a:latin typeface="Segoe UI"/>
              </a:rPr>
              <a:t>actualización</a:t>
            </a:r>
            <a:r>
              <a:rPr lang="en-US" sz="3199" dirty="0">
                <a:solidFill>
                  <a:schemeClr val="tx2"/>
                </a:solidFill>
                <a:latin typeface="Segoe UI"/>
              </a:rPr>
              <a:t> de Windows 10</a:t>
            </a:r>
          </a:p>
          <a:p>
            <a:pPr defTabSz="932563">
              <a:defRPr/>
            </a:pP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Application.FocusVisualKind</a:t>
            </a:r>
            <a:r>
              <a:rPr lang="en-US" sz="2400" dirty="0">
                <a:solidFill>
                  <a:schemeClr val="tx2"/>
                </a:solidFill>
                <a:latin typeface="Consolas" panose="020B0609020204030204" pitchFamily="49" charset="0"/>
              </a:rPr>
              <a:t>="</a:t>
            </a:r>
            <a:r>
              <a:rPr lang="en-US" sz="2400" dirty="0" err="1">
                <a:solidFill>
                  <a:schemeClr val="tx2"/>
                </a:solidFill>
                <a:latin typeface="Consolas" panose="020B0609020204030204" pitchFamily="49" charset="0"/>
              </a:rPr>
              <a:t>HighVisibility</a:t>
            </a:r>
            <a:r>
              <a:rPr lang="en-US" sz="2400" dirty="0">
                <a:solidFill>
                  <a:schemeClr val="tx2"/>
                </a:solidFill>
                <a:latin typeface="Consolas" panose="020B0609020204030204" pitchFamily="49" charset="0"/>
              </a:rPr>
              <a:t>"</a:t>
            </a:r>
          </a:p>
          <a:p>
            <a:pPr defTabSz="932563">
              <a:defRPr/>
            </a:pPr>
            <a:endParaRPr lang="en-US" sz="2800" dirty="0">
              <a:solidFill>
                <a:schemeClr val="tx2"/>
              </a:solidFill>
              <a:latin typeface="Segoe UI Light"/>
            </a:endParaRPr>
          </a:p>
          <a:p>
            <a:pPr defTabSz="932563">
              <a:defRPr/>
            </a:pPr>
            <a:r>
              <a:rPr lang="en-US" sz="3599" dirty="0" err="1">
                <a:solidFill>
                  <a:schemeClr val="tx2"/>
                </a:solidFill>
                <a:latin typeface="Segoe UI"/>
              </a:rPr>
              <a:t>Puede</a:t>
            </a:r>
            <a:r>
              <a:rPr lang="en-US" sz="3599" dirty="0">
                <a:solidFill>
                  <a:schemeClr val="tx2"/>
                </a:solidFill>
                <a:latin typeface="Segoe UI"/>
              </a:rPr>
              <a:t> </a:t>
            </a:r>
            <a:r>
              <a:rPr lang="en-US" sz="3599" dirty="0" err="1">
                <a:solidFill>
                  <a:schemeClr val="tx2"/>
                </a:solidFill>
                <a:latin typeface="Segoe UI"/>
              </a:rPr>
              <a:t>ser</a:t>
            </a:r>
            <a:r>
              <a:rPr lang="en-US" sz="3599" dirty="0">
                <a:solidFill>
                  <a:schemeClr val="tx2"/>
                </a:solidFill>
                <a:latin typeface="Segoe UI"/>
              </a:rPr>
              <a:t> </a:t>
            </a:r>
            <a:r>
              <a:rPr lang="en-US" sz="3599" dirty="0" err="1">
                <a:solidFill>
                  <a:schemeClr val="tx2"/>
                </a:solidFill>
                <a:latin typeface="Segoe UI"/>
              </a:rPr>
              <a:t>ajustado</a:t>
            </a:r>
            <a:r>
              <a:rPr lang="en-US" sz="3599" dirty="0">
                <a:solidFill>
                  <a:schemeClr val="tx2"/>
                </a:solidFill>
                <a:latin typeface="Segoe UI"/>
              </a:rPr>
              <a:t> ´</a:t>
            </a:r>
            <a:r>
              <a:rPr lang="en-US" sz="3599" dirty="0" err="1">
                <a:solidFill>
                  <a:schemeClr val="tx2"/>
                </a:solidFill>
                <a:latin typeface="Segoe UI"/>
              </a:rPr>
              <a:t>por</a:t>
            </a:r>
            <a:r>
              <a:rPr lang="en-US" sz="3599" dirty="0">
                <a:solidFill>
                  <a:schemeClr val="tx2"/>
                </a:solidFill>
                <a:latin typeface="Segoe UI"/>
              </a:rPr>
              <a:t> element visual</a:t>
            </a:r>
          </a:p>
          <a:p>
            <a:pPr defTabSz="932563">
              <a:defRPr/>
            </a:pPr>
            <a:endParaRPr lang="en-US" sz="3599" dirty="0">
              <a:solidFill>
                <a:schemeClr val="tx2"/>
              </a:solidFill>
              <a:latin typeface="Segoe UI"/>
            </a:endParaRPr>
          </a:p>
          <a:p>
            <a:pPr defTabSz="932563">
              <a:defRPr/>
            </a:pPr>
            <a:r>
              <a:rPr lang="en-US" sz="2400" dirty="0" err="1">
                <a:solidFill>
                  <a:schemeClr val="tx2"/>
                </a:solidFill>
                <a:latin typeface="Consolas" panose="020B0609020204030204" pitchFamily="49" charset="0"/>
              </a:rPr>
              <a:t>FocusVisualMargin</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FocusVisualPrimaryBrush</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FocusVisualPrimaryThickness</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FocusVisualSecondaryBrush</a:t>
            </a:r>
            <a:endParaRPr lang="en-US" sz="2400" dirty="0">
              <a:solidFill>
                <a:schemeClr val="tx2"/>
              </a:solidFill>
              <a:latin typeface="Consolas" panose="020B0609020204030204" pitchFamily="49" charset="0"/>
            </a:endParaRPr>
          </a:p>
          <a:p>
            <a:pPr defTabSz="932563">
              <a:defRPr/>
            </a:pPr>
            <a:r>
              <a:rPr lang="en-US" sz="2400" dirty="0" err="1">
                <a:solidFill>
                  <a:schemeClr val="tx2"/>
                </a:solidFill>
                <a:latin typeface="Consolas" panose="020B0609020204030204" pitchFamily="49" charset="0"/>
              </a:rPr>
              <a:t>FocusVisualSecondaryThickness</a:t>
            </a:r>
            <a:endParaRPr lang="en-US" sz="2400" dirty="0">
              <a:solidFill>
                <a:schemeClr val="tx2"/>
              </a:solidFill>
              <a:latin typeface="Consolas" panose="020B0609020204030204" pitchFamily="49" charset="0"/>
            </a:endParaRPr>
          </a:p>
        </p:txBody>
      </p:sp>
      <p:pic>
        <p:nvPicPr>
          <p:cNvPr id="11" name="Content Placeholder 3"/>
          <p:cNvPicPr>
            <a:picLocks noChangeAspect="1"/>
          </p:cNvPicPr>
          <p:nvPr/>
        </p:nvPicPr>
        <p:blipFill rotWithShape="1">
          <a:blip r:embed="rId3"/>
          <a:srcRect l="56989"/>
          <a:stretch/>
        </p:blipFill>
        <p:spPr>
          <a:xfrm>
            <a:off x="425754" y="3448512"/>
            <a:ext cx="3842322" cy="1761638"/>
          </a:xfrm>
          <a:prstGeom prst="rect">
            <a:avLst/>
          </a:prstGeom>
        </p:spPr>
      </p:pic>
    </p:spTree>
    <p:extLst>
      <p:ext uri="{BB962C8B-B14F-4D97-AF65-F5344CB8AC3E}">
        <p14:creationId xmlns:p14="http://schemas.microsoft.com/office/powerpoint/2010/main" val="871071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997859" y="1213175"/>
            <a:ext cx="7163136" cy="2774908"/>
          </a:xfrm>
        </p:spPr>
        <p:txBody>
          <a:bodyPr/>
          <a:lstStyle/>
          <a:p>
            <a:r>
              <a:rPr lang="en-US" sz="2800" dirty="0" err="1">
                <a:solidFill>
                  <a:schemeClr val="tx2"/>
                </a:solidFill>
              </a:rPr>
              <a:t>Oscurecer</a:t>
            </a:r>
            <a:r>
              <a:rPr lang="en-US" sz="2800" dirty="0">
                <a:solidFill>
                  <a:schemeClr val="tx2"/>
                </a:solidFill>
              </a:rPr>
              <a:t> el </a:t>
            </a:r>
            <a:r>
              <a:rPr lang="en-US" sz="2800" dirty="0" err="1">
                <a:solidFill>
                  <a:schemeClr val="tx2"/>
                </a:solidFill>
              </a:rPr>
              <a:t>fondo</a:t>
            </a:r>
            <a:r>
              <a:rPr lang="en-US" sz="2800" dirty="0">
                <a:solidFill>
                  <a:schemeClr val="tx2"/>
                </a:solidFill>
              </a:rPr>
              <a:t> </a:t>
            </a:r>
            <a:r>
              <a:rPr lang="en-US" sz="2800" dirty="0" err="1">
                <a:solidFill>
                  <a:schemeClr val="tx2"/>
                </a:solidFill>
              </a:rPr>
              <a:t>cuando</a:t>
            </a:r>
            <a:r>
              <a:rPr lang="en-US" sz="2800" dirty="0">
                <a:solidFill>
                  <a:schemeClr val="tx2"/>
                </a:solidFill>
              </a:rPr>
              <a:t> </a:t>
            </a:r>
            <a:r>
              <a:rPr lang="en-US" sz="2800" dirty="0" err="1">
                <a:solidFill>
                  <a:schemeClr val="tx2"/>
                </a:solidFill>
              </a:rPr>
              <a:t>mostramos</a:t>
            </a:r>
            <a:r>
              <a:rPr lang="en-US" sz="2800" dirty="0">
                <a:solidFill>
                  <a:schemeClr val="tx2"/>
                </a:solidFill>
              </a:rPr>
              <a:t> </a:t>
            </a:r>
            <a:r>
              <a:rPr lang="en-US" sz="2800" dirty="0" err="1">
                <a:solidFill>
                  <a:schemeClr val="tx2"/>
                </a:solidFill>
              </a:rPr>
              <a:t>elementos</a:t>
            </a:r>
            <a:r>
              <a:rPr lang="en-US" sz="2800" dirty="0">
                <a:solidFill>
                  <a:schemeClr val="tx2"/>
                </a:solidFill>
              </a:rPr>
              <a:t> </a:t>
            </a:r>
            <a:r>
              <a:rPr lang="en-US" sz="2800" dirty="0" err="1">
                <a:solidFill>
                  <a:schemeClr val="tx2"/>
                </a:solidFill>
              </a:rPr>
              <a:t>supuerpuestos</a:t>
            </a:r>
            <a:r>
              <a:rPr lang="en-US" sz="2800" dirty="0">
                <a:solidFill>
                  <a:schemeClr val="tx2"/>
                </a:solidFill>
              </a:rPr>
              <a:t> (</a:t>
            </a:r>
            <a:r>
              <a:rPr lang="en-US" sz="2800" dirty="0" err="1">
                <a:solidFill>
                  <a:schemeClr val="tx2"/>
                </a:solidFill>
              </a:rPr>
              <a:t>e.j</a:t>
            </a:r>
            <a:r>
              <a:rPr lang="en-US" sz="2800" dirty="0">
                <a:solidFill>
                  <a:schemeClr val="tx2"/>
                </a:solidFill>
              </a:rPr>
              <a:t>. </a:t>
            </a:r>
            <a:r>
              <a:rPr lang="en-US" sz="2800" dirty="0" err="1">
                <a:solidFill>
                  <a:schemeClr val="tx2"/>
                </a:solidFill>
              </a:rPr>
              <a:t>Flyout</a:t>
            </a:r>
            <a:r>
              <a:rPr lang="en-US" sz="2800" dirty="0">
                <a:solidFill>
                  <a:schemeClr val="tx2"/>
                </a:solidFill>
              </a:rPr>
              <a:t>)</a:t>
            </a:r>
          </a:p>
          <a:p>
            <a:endParaRPr lang="en-US" sz="2400" dirty="0">
              <a:solidFill>
                <a:schemeClr val="tx2"/>
              </a:solidFill>
              <a:latin typeface="Consolas" panose="020B0609020204030204" pitchFamily="49" charset="0"/>
            </a:endParaRPr>
          </a:p>
          <a:p>
            <a:r>
              <a:rPr lang="en-US" sz="2400" dirty="0" err="1">
                <a:solidFill>
                  <a:schemeClr val="tx2"/>
                </a:solidFill>
                <a:latin typeface="Consolas" panose="020B0609020204030204" pitchFamily="49" charset="0"/>
              </a:rPr>
              <a:t>Flyout.LightDismissOverlayMode</a:t>
            </a:r>
            <a:r>
              <a:rPr lang="en-US" sz="2400" dirty="0">
                <a:solidFill>
                  <a:schemeClr val="tx2"/>
                </a:solidFill>
                <a:latin typeface="Consolas" panose="020B0609020204030204" pitchFamily="49" charset="0"/>
              </a:rPr>
              <a:t>="Auto"</a:t>
            </a:r>
          </a:p>
          <a:p>
            <a:endParaRPr lang="en-US" sz="2800" dirty="0">
              <a:solidFill>
                <a:schemeClr val="tx2"/>
              </a:solidFill>
            </a:endParaRPr>
          </a:p>
          <a:p>
            <a:r>
              <a:rPr lang="en-US" sz="2800" dirty="0" err="1">
                <a:solidFill>
                  <a:schemeClr val="tx2"/>
                </a:solidFill>
              </a:rPr>
              <a:t>Disponible</a:t>
            </a:r>
            <a:r>
              <a:rPr lang="en-US" sz="2800" dirty="0">
                <a:solidFill>
                  <a:schemeClr val="tx2"/>
                </a:solidFill>
              </a:rPr>
              <a:t> </a:t>
            </a:r>
            <a:r>
              <a:rPr lang="en-US" sz="2800" dirty="0" err="1">
                <a:solidFill>
                  <a:schemeClr val="tx2"/>
                </a:solidFill>
              </a:rPr>
              <a:t>en</a:t>
            </a:r>
            <a:r>
              <a:rPr lang="en-US" sz="2800" dirty="0">
                <a:solidFill>
                  <a:schemeClr val="tx2"/>
                </a:solidFill>
              </a:rPr>
              <a:t> </a:t>
            </a:r>
            <a:r>
              <a:rPr lang="en-US" sz="2800" dirty="0" err="1">
                <a:solidFill>
                  <a:schemeClr val="tx2"/>
                </a:solidFill>
              </a:rPr>
              <a:t>los</a:t>
            </a:r>
            <a:r>
              <a:rPr lang="en-US" sz="2800" dirty="0">
                <a:solidFill>
                  <a:schemeClr val="tx2"/>
                </a:solidFill>
              </a:rPr>
              <a:t> </a:t>
            </a:r>
            <a:r>
              <a:rPr lang="en-US" sz="2800" dirty="0" err="1">
                <a:solidFill>
                  <a:schemeClr val="tx2"/>
                </a:solidFill>
              </a:rPr>
              <a:t>siguientes</a:t>
            </a:r>
            <a:r>
              <a:rPr lang="en-US" sz="2800" dirty="0">
                <a:solidFill>
                  <a:schemeClr val="tx2"/>
                </a:solidFill>
              </a:rPr>
              <a:t> </a:t>
            </a:r>
            <a:r>
              <a:rPr lang="en-US" sz="2800" dirty="0" err="1">
                <a:solidFill>
                  <a:schemeClr val="tx2"/>
                </a:solidFill>
              </a:rPr>
              <a:t>controles</a:t>
            </a:r>
            <a:r>
              <a:rPr lang="en-US" sz="2800" dirty="0">
                <a:solidFill>
                  <a:schemeClr val="tx2"/>
                </a:solidFill>
              </a:rPr>
              <a:t>:</a:t>
            </a:r>
          </a:p>
        </p:txBody>
      </p:sp>
      <p:sp>
        <p:nvSpPr>
          <p:cNvPr id="2" name="Title 1"/>
          <p:cNvSpPr>
            <a:spLocks noGrp="1"/>
          </p:cNvSpPr>
          <p:nvPr>
            <p:ph type="title"/>
          </p:nvPr>
        </p:nvSpPr>
        <p:spPr>
          <a:xfrm>
            <a:off x="275481" y="209578"/>
            <a:ext cx="11885514" cy="774519"/>
          </a:xfrm>
        </p:spPr>
        <p:txBody>
          <a:bodyPr/>
          <a:lstStyle/>
          <a:p>
            <a:pPr lvl="0"/>
            <a:r>
              <a:rPr lang="en-US" sz="3672" dirty="0" err="1"/>
              <a:t>Potenciando</a:t>
            </a:r>
            <a:r>
              <a:rPr lang="en-US" sz="3672" dirty="0"/>
              <a:t> el </a:t>
            </a:r>
            <a:r>
              <a:rPr lang="en-US" sz="3672" dirty="0" err="1"/>
              <a:t>foco</a:t>
            </a:r>
            <a:r>
              <a:rPr lang="en-US" sz="3672" dirty="0"/>
              <a:t> de </a:t>
            </a:r>
            <a:r>
              <a:rPr lang="en-US" sz="3672" dirty="0" err="1"/>
              <a:t>elementos</a:t>
            </a:r>
            <a:r>
              <a:rPr lang="en-US" sz="3672" dirty="0"/>
              <a:t> </a:t>
            </a:r>
            <a:r>
              <a:rPr lang="en-US" sz="3672" dirty="0" err="1"/>
              <a:t>superpuestos</a:t>
            </a:r>
            <a:endParaRPr lang="en-US" sz="3672"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14066" y="1213174"/>
            <a:ext cx="4445209" cy="4205597"/>
          </a:xfrm>
          <a:prstGeom prst="rect">
            <a:avLst/>
          </a:prstGeom>
        </p:spPr>
      </p:pic>
      <p:pic>
        <p:nvPicPr>
          <p:cNvPr id="12" name="Picture 11"/>
          <p:cNvPicPr>
            <a:picLocks noChangeAspect="1"/>
          </p:cNvPicPr>
          <p:nvPr/>
        </p:nvPicPr>
        <p:blipFill>
          <a:blip r:embed="rId5"/>
          <a:stretch>
            <a:fillRect/>
          </a:stretch>
        </p:blipFill>
        <p:spPr>
          <a:xfrm>
            <a:off x="414066" y="1213175"/>
            <a:ext cx="4445209" cy="4205597"/>
          </a:xfrm>
          <a:prstGeom prst="rect">
            <a:avLst/>
          </a:prstGeom>
        </p:spPr>
      </p:pic>
      <p:pic>
        <p:nvPicPr>
          <p:cNvPr id="13" name="Picture 12"/>
          <p:cNvPicPr>
            <a:picLocks noChangeAspect="1"/>
          </p:cNvPicPr>
          <p:nvPr/>
        </p:nvPicPr>
        <p:blipFill>
          <a:blip r:embed="rId6"/>
          <a:stretch>
            <a:fillRect/>
          </a:stretch>
        </p:blipFill>
        <p:spPr>
          <a:xfrm>
            <a:off x="549824" y="3875664"/>
            <a:ext cx="2251012" cy="1439985"/>
          </a:xfrm>
          <a:prstGeom prst="rect">
            <a:avLst/>
          </a:prstGeom>
        </p:spPr>
      </p:pic>
      <p:sp>
        <p:nvSpPr>
          <p:cNvPr id="14" name="Rectangle 13"/>
          <p:cNvSpPr/>
          <p:nvPr/>
        </p:nvSpPr>
        <p:spPr>
          <a:xfrm>
            <a:off x="5137703" y="4778523"/>
            <a:ext cx="5485563" cy="1789250"/>
          </a:xfrm>
          <a:prstGeom prst="rect">
            <a:avLst/>
          </a:prstGeom>
        </p:spPr>
        <p:txBody>
          <a:bodyPr wrap="square" numCol="2">
            <a:spAutoFit/>
          </a:bodyPr>
          <a:lstStyle/>
          <a:p>
            <a:pPr defTabSz="932563">
              <a:defRPr/>
            </a:pPr>
            <a:r>
              <a:rPr lang="en-US" dirty="0" err="1">
                <a:solidFill>
                  <a:schemeClr val="tx2"/>
                </a:solidFill>
                <a:latin typeface="Consolas" panose="020B0609020204030204" pitchFamily="49" charset="0"/>
              </a:rPr>
              <a:t>AppBar</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AutoSuggestBox</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CalendarDatePicker</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ComboBox</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DatePicker</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FlyoutBase</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Flyout</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MenuFlyout</a:t>
            </a:r>
            <a:endParaRPr lang="en-US" dirty="0">
              <a:solidFill>
                <a:schemeClr val="tx2"/>
              </a:solidFill>
              <a:latin typeface="Consolas" panose="020B0609020204030204" pitchFamily="49" charset="0"/>
            </a:endParaRPr>
          </a:p>
          <a:p>
            <a:pPr defTabSz="932563">
              <a:defRPr/>
            </a:pPr>
            <a:r>
              <a:rPr lang="en-US" dirty="0">
                <a:solidFill>
                  <a:schemeClr val="tx2"/>
                </a:solidFill>
                <a:latin typeface="Consolas" panose="020B0609020204030204" pitchFamily="49" charset="0"/>
              </a:rPr>
              <a:t>Popup</a:t>
            </a:r>
          </a:p>
          <a:p>
            <a:pPr defTabSz="932563">
              <a:defRPr/>
            </a:pPr>
            <a:r>
              <a:rPr lang="en-US" dirty="0" err="1">
                <a:solidFill>
                  <a:schemeClr val="tx2"/>
                </a:solidFill>
                <a:latin typeface="Consolas" panose="020B0609020204030204" pitchFamily="49" charset="0"/>
              </a:rPr>
              <a:t>SplitView</a:t>
            </a:r>
            <a:endParaRPr lang="en-US" dirty="0">
              <a:solidFill>
                <a:schemeClr val="tx2"/>
              </a:solidFill>
              <a:latin typeface="Consolas" panose="020B0609020204030204" pitchFamily="49" charset="0"/>
            </a:endParaRPr>
          </a:p>
          <a:p>
            <a:pPr defTabSz="932563">
              <a:defRPr/>
            </a:pPr>
            <a:r>
              <a:rPr lang="en-US" dirty="0" err="1">
                <a:solidFill>
                  <a:schemeClr val="tx2"/>
                </a:solidFill>
                <a:latin typeface="Consolas" panose="020B0609020204030204" pitchFamily="49" charset="0"/>
              </a:rPr>
              <a:t>TimePicker</a:t>
            </a:r>
            <a:endParaRPr lang="en-US" dirty="0">
              <a:solidFill>
                <a:schemeClr val="tx2"/>
              </a:solidFill>
              <a:latin typeface="Consolas" panose="020B0609020204030204" pitchFamily="49" charset="0"/>
            </a:endParaRPr>
          </a:p>
        </p:txBody>
      </p:sp>
    </p:spTree>
    <p:extLst>
      <p:ext uri="{BB962C8B-B14F-4D97-AF65-F5344CB8AC3E}">
        <p14:creationId xmlns:p14="http://schemas.microsoft.com/office/powerpoint/2010/main" val="4203372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a:t>
            </a:r>
            <a:r>
              <a:rPr lang="es-ES" dirty="0" err="1"/>
              <a:t>XYFocus</a:t>
            </a:r>
            <a:endParaRPr lang="es-ES" dirty="0"/>
          </a:p>
        </p:txBody>
      </p:sp>
      <p:sp>
        <p:nvSpPr>
          <p:cNvPr id="5" name="Marcador de texto 4"/>
          <p:cNvSpPr>
            <a:spLocks noGrp="1"/>
          </p:cNvSpPr>
          <p:nvPr>
            <p:ph type="body" sz="quarter" idx="12"/>
          </p:nvPr>
        </p:nvSpPr>
        <p:spPr/>
        <p:txBody>
          <a:bodyPr/>
          <a:lstStyle/>
          <a:p>
            <a:r>
              <a:rPr lang="es-ES" dirty="0"/>
              <a:t>Gestión del </a:t>
            </a:r>
            <a:r>
              <a:rPr lang="es-ES" dirty="0" err="1"/>
              <a:t>Gamepad</a:t>
            </a:r>
            <a:endParaRPr lang="es-ES" dirty="0"/>
          </a:p>
        </p:txBody>
      </p:sp>
    </p:spTree>
    <p:extLst>
      <p:ext uri="{BB962C8B-B14F-4D97-AF65-F5344CB8AC3E}">
        <p14:creationId xmlns:p14="http://schemas.microsoft.com/office/powerpoint/2010/main" val="3537076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738664"/>
          </a:xfrm>
        </p:spPr>
        <p:txBody>
          <a:bodyPr/>
          <a:lstStyle/>
          <a:p>
            <a:r>
              <a:rPr lang="es-ES" sz="4000" dirty="0"/>
              <a:t>DEMO: Gestión de </a:t>
            </a:r>
            <a:r>
              <a:rPr lang="es-ES" sz="4000" dirty="0" err="1"/>
              <a:t>Gamepad</a:t>
            </a:r>
            <a:endParaRPr lang="es-ES" sz="4000" dirty="0"/>
          </a:p>
        </p:txBody>
      </p:sp>
      <p:sp>
        <p:nvSpPr>
          <p:cNvPr id="5" name="Marcador de texto 4"/>
          <p:cNvSpPr>
            <a:spLocks noGrp="1"/>
          </p:cNvSpPr>
          <p:nvPr>
            <p:ph type="body" sz="quarter" idx="12"/>
          </p:nvPr>
        </p:nvSpPr>
        <p:spPr>
          <a:xfrm>
            <a:off x="5457450" y="1439862"/>
            <a:ext cx="6553200" cy="738664"/>
          </a:xfrm>
        </p:spPr>
        <p:txBody>
          <a:bodyPr/>
          <a:lstStyle/>
          <a:p>
            <a:r>
              <a:rPr lang="es-ES" dirty="0"/>
              <a:t>Gestión avanzada</a:t>
            </a:r>
          </a:p>
        </p:txBody>
      </p:sp>
    </p:spTree>
    <p:extLst>
      <p:ext uri="{BB962C8B-B14F-4D97-AF65-F5344CB8AC3E}">
        <p14:creationId xmlns:p14="http://schemas.microsoft.com/office/powerpoint/2010/main" val="3424429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Adaptar</a:t>
            </a:r>
            <a:r>
              <a:rPr lang="en-US" sz="7200" dirty="0"/>
              <a:t> a TV</a:t>
            </a:r>
          </a:p>
        </p:txBody>
      </p:sp>
    </p:spTree>
    <p:extLst>
      <p:ext uri="{BB962C8B-B14F-4D97-AF65-F5344CB8AC3E}">
        <p14:creationId xmlns:p14="http://schemas.microsoft.com/office/powerpoint/2010/main" val="13130669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8323400" y="1342300"/>
            <a:ext cx="3839960" cy="6502512"/>
          </a:xfrm>
        </p:spPr>
        <p:txBody>
          <a:bodyPr/>
          <a:lstStyle/>
          <a:p>
            <a:r>
              <a:rPr lang="en-US" sz="3199" dirty="0"/>
              <a:t>La </a:t>
            </a:r>
            <a:r>
              <a:rPr lang="en-US" sz="3199" dirty="0" err="1"/>
              <a:t>experiencia</a:t>
            </a:r>
            <a:r>
              <a:rPr lang="en-US" sz="3199" dirty="0"/>
              <a:t> “10 pies” </a:t>
            </a:r>
            <a:r>
              <a:rPr lang="en-US" sz="3199" dirty="0" err="1"/>
              <a:t>debería</a:t>
            </a:r>
            <a:r>
              <a:rPr lang="en-US" sz="3199" dirty="0"/>
              <a:t> </a:t>
            </a:r>
            <a:r>
              <a:rPr lang="en-US" sz="3199" dirty="0" err="1"/>
              <a:t>ser</a:t>
            </a:r>
            <a:r>
              <a:rPr lang="en-US" sz="3199" dirty="0"/>
              <a:t>  ~200% de lo que se </a:t>
            </a:r>
            <a:r>
              <a:rPr lang="en-US" sz="3199" dirty="0" err="1"/>
              <a:t>ve</a:t>
            </a:r>
            <a:r>
              <a:rPr lang="en-US" sz="3199" dirty="0"/>
              <a:t> </a:t>
            </a:r>
            <a:r>
              <a:rPr lang="en-US" sz="3199" dirty="0" err="1"/>
              <a:t>en</a:t>
            </a:r>
            <a:r>
              <a:rPr lang="en-US" sz="3199" dirty="0"/>
              <a:t> la </a:t>
            </a:r>
            <a:r>
              <a:rPr lang="en-US" sz="3199" dirty="0" err="1"/>
              <a:t>experiencia</a:t>
            </a:r>
            <a:r>
              <a:rPr lang="en-US" sz="3199" dirty="0"/>
              <a:t> “2 pies”</a:t>
            </a:r>
            <a:endParaRPr lang="en-US" sz="4399" dirty="0"/>
          </a:p>
          <a:p>
            <a:r>
              <a:rPr lang="en-US" sz="3199" dirty="0"/>
              <a:t>La </a:t>
            </a:r>
            <a:r>
              <a:rPr lang="en-US" sz="3199" dirty="0" err="1"/>
              <a:t>resolución</a:t>
            </a:r>
            <a:r>
              <a:rPr lang="en-US" sz="3199" dirty="0"/>
              <a:t> </a:t>
            </a:r>
            <a:r>
              <a:rPr lang="en-US" sz="3199" dirty="0" err="1"/>
              <a:t>por</a:t>
            </a:r>
            <a:r>
              <a:rPr lang="en-US" sz="3199" dirty="0"/>
              <a:t> </a:t>
            </a:r>
            <a:r>
              <a:rPr lang="en-US" sz="3199" dirty="0" err="1"/>
              <a:t>defecto</a:t>
            </a:r>
            <a:r>
              <a:rPr lang="en-US" sz="3199" dirty="0"/>
              <a:t> de las Apps </a:t>
            </a:r>
            <a:r>
              <a:rPr lang="en-US" sz="3199" dirty="0" err="1"/>
              <a:t>en</a:t>
            </a:r>
            <a:r>
              <a:rPr lang="en-US" sz="3199" dirty="0"/>
              <a:t> Xbox </a:t>
            </a:r>
            <a:r>
              <a:rPr lang="en-US" sz="3199" dirty="0" err="1"/>
              <a:t>es</a:t>
            </a:r>
            <a:r>
              <a:rPr lang="en-US" sz="3199" dirty="0"/>
              <a:t> de  </a:t>
            </a:r>
            <a:r>
              <a:rPr lang="en-US" sz="5999" b="1" dirty="0"/>
              <a:t>960 x 540</a:t>
            </a:r>
            <a:br>
              <a:rPr lang="en-US" sz="5999" b="1" dirty="0"/>
            </a:br>
            <a:r>
              <a:rPr lang="en-US" sz="3199" dirty="0"/>
              <a:t>pixels </a:t>
            </a:r>
            <a:r>
              <a:rPr lang="en-US" sz="3199" dirty="0" err="1"/>
              <a:t>efectivos</a:t>
            </a:r>
            <a:endParaRPr lang="en-US" sz="3199" b="1" dirty="0"/>
          </a:p>
        </p:txBody>
      </p:sp>
      <p:sp>
        <p:nvSpPr>
          <p:cNvPr id="2" name="Title 1"/>
          <p:cNvSpPr>
            <a:spLocks noGrp="1"/>
          </p:cNvSpPr>
          <p:nvPr>
            <p:ph type="title"/>
          </p:nvPr>
        </p:nvSpPr>
        <p:spPr/>
        <p:txBody>
          <a:bodyPr/>
          <a:lstStyle/>
          <a:p>
            <a:pPr lvl="0"/>
            <a:r>
              <a:rPr lang="en-US" dirty="0"/>
              <a:t>El </a:t>
            </a:r>
            <a:r>
              <a:rPr lang="en-US" dirty="0" err="1"/>
              <a:t>tamaño</a:t>
            </a:r>
            <a:r>
              <a:rPr lang="en-US" dirty="0"/>
              <a:t> de la UI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97" y="1357884"/>
            <a:ext cx="7757630" cy="4278758"/>
          </a:xfrm>
          <a:prstGeom prst="rect">
            <a:avLst/>
          </a:prstGeom>
        </p:spPr>
      </p:pic>
    </p:spTree>
    <p:extLst>
      <p:ext uri="{BB962C8B-B14F-4D97-AF65-F5344CB8AC3E}">
        <p14:creationId xmlns:p14="http://schemas.microsoft.com/office/powerpoint/2010/main" val="3395413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544" y="294671"/>
            <a:ext cx="11887878" cy="917444"/>
          </a:xfrm>
        </p:spPr>
        <p:txBody>
          <a:bodyPr/>
          <a:lstStyle/>
          <a:p>
            <a:r>
              <a:rPr lang="en-US" dirty="0"/>
              <a:t>El </a:t>
            </a:r>
            <a:r>
              <a:rPr lang="en-US" dirty="0" err="1"/>
              <a:t>tamaño</a:t>
            </a:r>
            <a:r>
              <a:rPr lang="en-US" dirty="0"/>
              <a:t> de la UI (</a:t>
            </a:r>
            <a:r>
              <a:rPr lang="en-US" dirty="0" err="1"/>
              <a:t>en</a:t>
            </a:r>
            <a:r>
              <a:rPr lang="en-US" dirty="0"/>
              <a:t> </a:t>
            </a:r>
            <a:r>
              <a:rPr lang="en-US" dirty="0" err="1"/>
              <a:t>píxeles</a:t>
            </a:r>
            <a:r>
              <a:rPr lang="en-US" dirty="0"/>
              <a:t> </a:t>
            </a:r>
            <a:r>
              <a:rPr lang="en-US" dirty="0" err="1"/>
              <a:t>efectivos</a:t>
            </a:r>
            <a:r>
              <a:rPr lang="en-US" dirty="0"/>
              <a:t>)</a:t>
            </a:r>
          </a:p>
        </p:txBody>
      </p:sp>
      <p:pic>
        <p:nvPicPr>
          <p:cNvPr id="17" name="Laptop"/>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9652" y="1867409"/>
            <a:ext cx="1805017" cy="1022620"/>
          </a:xfrm>
          <a:prstGeom prst="rect">
            <a:avLst/>
          </a:prstGeom>
        </p:spPr>
      </p:pic>
      <p:sp>
        <p:nvSpPr>
          <p:cNvPr id="21" name="Rectangle 20"/>
          <p:cNvSpPr/>
          <p:nvPr/>
        </p:nvSpPr>
        <p:spPr bwMode="auto">
          <a:xfrm>
            <a:off x="2464302" y="1895988"/>
            <a:ext cx="1266310" cy="720847"/>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2101554" y="2796613"/>
            <a:ext cx="1957210"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1366 x 768</a:t>
            </a:r>
          </a:p>
        </p:txBody>
      </p:sp>
      <p:pic>
        <p:nvPicPr>
          <p:cNvPr id="24" name="Desktop"/>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5152" y="1489643"/>
            <a:ext cx="2431398" cy="1310873"/>
          </a:xfrm>
          <a:prstGeom prst="rect">
            <a:avLst/>
          </a:prstGeom>
        </p:spPr>
      </p:pic>
      <p:sp>
        <p:nvSpPr>
          <p:cNvPr id="25" name="Rectangle 24"/>
          <p:cNvSpPr/>
          <p:nvPr/>
        </p:nvSpPr>
        <p:spPr bwMode="auto">
          <a:xfrm>
            <a:off x="4756869" y="1549488"/>
            <a:ext cx="1741246" cy="1027690"/>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p:cNvSpPr txBox="1"/>
          <p:nvPr/>
        </p:nvSpPr>
        <p:spPr>
          <a:xfrm>
            <a:off x="4595035" y="2796613"/>
            <a:ext cx="2171516"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1920 x 1080</a:t>
            </a:r>
          </a:p>
        </p:txBody>
      </p:sp>
      <p:pic>
        <p:nvPicPr>
          <p:cNvPr id="29" name="Phable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873" y="2148239"/>
            <a:ext cx="853172" cy="785692"/>
          </a:xfrm>
          <a:prstGeom prst="rect">
            <a:avLst/>
          </a:prstGeom>
          <a:noFill/>
        </p:spPr>
      </p:pic>
      <p:sp>
        <p:nvSpPr>
          <p:cNvPr id="30" name="Rectangle 29"/>
          <p:cNvSpPr/>
          <p:nvPr/>
        </p:nvSpPr>
        <p:spPr bwMode="auto">
          <a:xfrm>
            <a:off x="862725" y="2198477"/>
            <a:ext cx="333933" cy="543930"/>
          </a:xfrm>
          <a:prstGeom prst="rect">
            <a:avLst/>
          </a:prstGeom>
          <a:solidFill>
            <a:schemeClr val="bg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a:xfrm>
            <a:off x="257683" y="2833737"/>
            <a:ext cx="1525702" cy="470856"/>
          </a:xfrm>
          <a:prstGeom prst="rect">
            <a:avLst/>
          </a:prstGeom>
        </p:spPr>
        <p:txBody>
          <a:bodyPr wrap="none">
            <a:spAutoFit/>
          </a:bodyPr>
          <a:lstStyle/>
          <a:p>
            <a:pPr defTabSz="932563">
              <a:defRPr/>
            </a:pPr>
            <a:r>
              <a:rPr lang="en-US" sz="2400" dirty="0">
                <a:solidFill>
                  <a:srgbClr val="FFFFFF"/>
                </a:solidFill>
                <a:latin typeface="Segoe UI"/>
              </a:rPr>
              <a:t>360 x 640</a:t>
            </a:r>
          </a:p>
        </p:txBody>
      </p:sp>
      <p:grpSp>
        <p:nvGrpSpPr>
          <p:cNvPr id="36" name="Group 35"/>
          <p:cNvGrpSpPr/>
          <p:nvPr/>
        </p:nvGrpSpPr>
        <p:grpSpPr>
          <a:xfrm>
            <a:off x="-30493" y="4565885"/>
            <a:ext cx="3021072" cy="1386893"/>
            <a:chOff x="5617597" y="1294848"/>
            <a:chExt cx="6786136" cy="3115334"/>
          </a:xfrm>
        </p:grpSpPr>
        <p:pic>
          <p:nvPicPr>
            <p:cNvPr id="18" name="Xbox"/>
            <p:cNvPicPr>
              <a:picLocks noChangeAspect="1"/>
            </p:cNvPicPr>
            <p:nvPr/>
          </p:nvPicPr>
          <p:blipFill rotWithShape="1">
            <a:blip r:embed="rId6">
              <a:extLst>
                <a:ext uri="{28A0092B-C50C-407E-A947-70E740481C1C}">
                  <a14:useLocalDpi xmlns:a14="http://schemas.microsoft.com/office/drawing/2010/main" val="0"/>
                </a:ext>
              </a:extLst>
            </a:blip>
            <a:srcRect b="25630"/>
            <a:stretch/>
          </p:blipFill>
          <p:spPr>
            <a:xfrm>
              <a:off x="5617597" y="1294848"/>
              <a:ext cx="6786136" cy="3115334"/>
            </a:xfrm>
            <a:prstGeom prst="rect">
              <a:avLst/>
            </a:prstGeom>
          </p:spPr>
        </p:pic>
        <p:sp>
          <p:nvSpPr>
            <p:cNvPr id="19" name="Rectangle 18"/>
            <p:cNvSpPr/>
            <p:nvPr/>
          </p:nvSpPr>
          <p:spPr bwMode="auto">
            <a:xfrm>
              <a:off x="6470636" y="1339358"/>
              <a:ext cx="5068182" cy="2838671"/>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2" name="TextBox 1"/>
          <p:cNvSpPr txBox="1"/>
          <p:nvPr/>
        </p:nvSpPr>
        <p:spPr>
          <a:xfrm>
            <a:off x="359963" y="6341126"/>
            <a:ext cx="2245572"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960 x 540</a:t>
            </a:r>
          </a:p>
        </p:txBody>
      </p:sp>
      <p:sp>
        <p:nvSpPr>
          <p:cNvPr id="33" name="Oval 32"/>
          <p:cNvSpPr/>
          <p:nvPr/>
        </p:nvSpPr>
        <p:spPr bwMode="auto">
          <a:xfrm>
            <a:off x="495215" y="4705712"/>
            <a:ext cx="710046" cy="7089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p:cNvGrpSpPr/>
          <p:nvPr/>
        </p:nvGrpSpPr>
        <p:grpSpPr>
          <a:xfrm>
            <a:off x="2555621" y="3838954"/>
            <a:ext cx="4640325" cy="2149119"/>
            <a:chOff x="7299291" y="3649149"/>
            <a:chExt cx="4640983" cy="2149424"/>
          </a:xfrm>
        </p:grpSpPr>
        <p:grpSp>
          <p:nvGrpSpPr>
            <p:cNvPr id="75" name="Group 74"/>
            <p:cNvGrpSpPr/>
            <p:nvPr/>
          </p:nvGrpSpPr>
          <p:grpSpPr>
            <a:xfrm>
              <a:off x="7299291" y="3649149"/>
              <a:ext cx="4640983" cy="2149424"/>
              <a:chOff x="5617598" y="1183569"/>
              <a:chExt cx="6786137" cy="3142931"/>
            </a:xfrm>
          </p:grpSpPr>
          <p:pic>
            <p:nvPicPr>
              <p:cNvPr id="78" name="Xbox"/>
              <p:cNvPicPr>
                <a:picLocks noChangeAspect="1"/>
              </p:cNvPicPr>
              <p:nvPr/>
            </p:nvPicPr>
            <p:blipFill rotWithShape="1">
              <a:blip r:embed="rId6">
                <a:extLst>
                  <a:ext uri="{28A0092B-C50C-407E-A947-70E740481C1C}">
                    <a14:useLocalDpi xmlns:a14="http://schemas.microsoft.com/office/drawing/2010/main" val="0"/>
                  </a:ext>
                </a:extLst>
              </a:blip>
              <a:srcRect b="24971"/>
              <a:stretch/>
            </p:blipFill>
            <p:spPr>
              <a:xfrm>
                <a:off x="5617598" y="1183569"/>
                <a:ext cx="6786137" cy="3142931"/>
              </a:xfrm>
              <a:prstGeom prst="rect">
                <a:avLst/>
              </a:prstGeom>
            </p:spPr>
          </p:pic>
          <p:sp>
            <p:nvSpPr>
              <p:cNvPr id="79" name="Rectangle 78"/>
              <p:cNvSpPr/>
              <p:nvPr/>
            </p:nvSpPr>
            <p:spPr bwMode="auto">
              <a:xfrm>
                <a:off x="6470635" y="1221598"/>
                <a:ext cx="5068182" cy="288258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77" name="Oval 76"/>
            <p:cNvSpPr/>
            <p:nvPr/>
          </p:nvSpPr>
          <p:spPr bwMode="auto">
            <a:xfrm>
              <a:off x="8089424" y="3866381"/>
              <a:ext cx="1090776" cy="10890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6" name="TextBox 75"/>
          <p:cNvSpPr txBox="1"/>
          <p:nvPr/>
        </p:nvSpPr>
        <p:spPr>
          <a:xfrm>
            <a:off x="3091533" y="6235844"/>
            <a:ext cx="3449167"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960 x 540</a:t>
            </a:r>
          </a:p>
        </p:txBody>
      </p:sp>
      <p:sp>
        <p:nvSpPr>
          <p:cNvPr id="82" name="TextBox 81"/>
          <p:cNvSpPr txBox="1"/>
          <p:nvPr/>
        </p:nvSpPr>
        <p:spPr>
          <a:xfrm>
            <a:off x="7906552" y="6235844"/>
            <a:ext cx="3449167" cy="63444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dirty="0">
                <a:gradFill>
                  <a:gsLst>
                    <a:gs pos="2917">
                      <a:srgbClr val="FFFFFF"/>
                    </a:gs>
                    <a:gs pos="30000">
                      <a:srgbClr val="FFFFFF"/>
                    </a:gs>
                  </a:gsLst>
                  <a:lin ang="5400000" scaled="0"/>
                </a:gradFill>
                <a:latin typeface="Segoe UI"/>
              </a:rPr>
              <a:t>960 x 540</a:t>
            </a:r>
          </a:p>
        </p:txBody>
      </p:sp>
      <p:grpSp>
        <p:nvGrpSpPr>
          <p:cNvPr id="85" name="Group 84"/>
          <p:cNvGrpSpPr/>
          <p:nvPr/>
        </p:nvGrpSpPr>
        <p:grpSpPr>
          <a:xfrm>
            <a:off x="6451860" y="3092742"/>
            <a:ext cx="6358553" cy="2944899"/>
            <a:chOff x="7299291" y="3693203"/>
            <a:chExt cx="4640983" cy="2149424"/>
          </a:xfrm>
        </p:grpSpPr>
        <p:grpSp>
          <p:nvGrpSpPr>
            <p:cNvPr id="86" name="Group 85"/>
            <p:cNvGrpSpPr/>
            <p:nvPr/>
          </p:nvGrpSpPr>
          <p:grpSpPr>
            <a:xfrm>
              <a:off x="7299291" y="3693203"/>
              <a:ext cx="4640983" cy="2149424"/>
              <a:chOff x="5617598" y="1247984"/>
              <a:chExt cx="6786137" cy="3142931"/>
            </a:xfrm>
          </p:grpSpPr>
          <p:pic>
            <p:nvPicPr>
              <p:cNvPr id="88" name="Xbox"/>
              <p:cNvPicPr>
                <a:picLocks noChangeAspect="1"/>
              </p:cNvPicPr>
              <p:nvPr/>
            </p:nvPicPr>
            <p:blipFill rotWithShape="1">
              <a:blip r:embed="rId6">
                <a:extLst>
                  <a:ext uri="{28A0092B-C50C-407E-A947-70E740481C1C}">
                    <a14:useLocalDpi xmlns:a14="http://schemas.microsoft.com/office/drawing/2010/main" val="0"/>
                  </a:ext>
                </a:extLst>
              </a:blip>
              <a:srcRect b="24971"/>
              <a:stretch/>
            </p:blipFill>
            <p:spPr>
              <a:xfrm>
                <a:off x="5617598" y="1247984"/>
                <a:ext cx="6786137" cy="3142931"/>
              </a:xfrm>
              <a:prstGeom prst="rect">
                <a:avLst/>
              </a:prstGeom>
            </p:spPr>
          </p:pic>
          <p:sp>
            <p:nvSpPr>
              <p:cNvPr id="89" name="Rectangle 88"/>
              <p:cNvSpPr/>
              <p:nvPr/>
            </p:nvSpPr>
            <p:spPr bwMode="auto">
              <a:xfrm>
                <a:off x="6470635" y="1286013"/>
                <a:ext cx="5068182" cy="288258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sp>
          <p:nvSpPr>
            <p:cNvPr id="87" name="Oval 86"/>
            <p:cNvSpPr/>
            <p:nvPr/>
          </p:nvSpPr>
          <p:spPr bwMode="auto">
            <a:xfrm>
              <a:off x="8089424" y="3953211"/>
              <a:ext cx="1090776" cy="10890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7" name="Oval 106"/>
          <p:cNvSpPr/>
          <p:nvPr/>
        </p:nvSpPr>
        <p:spPr bwMode="auto">
          <a:xfrm>
            <a:off x="4871722" y="1625048"/>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p:cNvSpPr/>
          <p:nvPr/>
        </p:nvSpPr>
        <p:spPr bwMode="auto">
          <a:xfrm>
            <a:off x="4755420" y="1555115"/>
            <a:ext cx="877700" cy="49370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104" name="Oval 103"/>
          <p:cNvSpPr/>
          <p:nvPr/>
        </p:nvSpPr>
        <p:spPr bwMode="auto">
          <a:xfrm>
            <a:off x="4870274" y="1625048"/>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2462853" y="1898668"/>
            <a:ext cx="877700" cy="49370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110" name="Oval 109"/>
          <p:cNvSpPr/>
          <p:nvPr/>
        </p:nvSpPr>
        <p:spPr bwMode="auto">
          <a:xfrm>
            <a:off x="2577707" y="1968600"/>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862724" y="2188568"/>
            <a:ext cx="877700" cy="493706"/>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sp>
        <p:nvSpPr>
          <p:cNvPr id="41" name="Oval 40"/>
          <p:cNvSpPr/>
          <p:nvPr/>
        </p:nvSpPr>
        <p:spPr bwMode="auto">
          <a:xfrm>
            <a:off x="892551" y="2315558"/>
            <a:ext cx="274281" cy="273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1212348" y="5978885"/>
            <a:ext cx="1747633" cy="617635"/>
            <a:chOff x="5200469" y="5824799"/>
            <a:chExt cx="3210905" cy="1134771"/>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48"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grpSp>
        <p:nvGrpSpPr>
          <p:cNvPr id="50" name="Group 49"/>
          <p:cNvGrpSpPr/>
          <p:nvPr/>
        </p:nvGrpSpPr>
        <p:grpSpPr>
          <a:xfrm>
            <a:off x="5448313" y="5978885"/>
            <a:ext cx="1747633" cy="617635"/>
            <a:chOff x="5200469" y="5824799"/>
            <a:chExt cx="3210905" cy="1134771"/>
          </a:xfrm>
        </p:grpSpPr>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52"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grpSp>
        <p:nvGrpSpPr>
          <p:cNvPr id="53" name="Group 52"/>
          <p:cNvGrpSpPr/>
          <p:nvPr/>
        </p:nvGrpSpPr>
        <p:grpSpPr>
          <a:xfrm>
            <a:off x="10687961" y="6009538"/>
            <a:ext cx="1747633" cy="617635"/>
            <a:chOff x="5200469" y="5824799"/>
            <a:chExt cx="3210905" cy="1134771"/>
          </a:xfrm>
        </p:grpSpPr>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0469" y="5824799"/>
              <a:ext cx="2035536" cy="711544"/>
            </a:xfrm>
            <a:prstGeom prst="rect">
              <a:avLst/>
            </a:prstGeom>
          </p:spPr>
        </p:pic>
        <p:pic>
          <p:nvPicPr>
            <p:cNvPr id="55" name="Xbox"/>
            <p:cNvPicPr>
              <a:picLocks noChangeAspect="1"/>
            </p:cNvPicPr>
            <p:nvPr/>
          </p:nvPicPr>
          <p:blipFill rotWithShape="1">
            <a:blip r:embed="rId6">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4244739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9" grpId="0" animBg="1"/>
      <p:bldP spid="1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6032" y="1303037"/>
            <a:ext cx="7952247" cy="4476115"/>
          </a:xfrm>
          <a:prstGeom prst="rect">
            <a:avLst/>
          </a:prstGeom>
        </p:spPr>
      </p:pic>
      <p:sp>
        <p:nvSpPr>
          <p:cNvPr id="7" name="Text Placeholder 6"/>
          <p:cNvSpPr>
            <a:spLocks noGrp="1"/>
          </p:cNvSpPr>
          <p:nvPr>
            <p:ph type="body" sz="quarter" idx="10"/>
          </p:nvPr>
        </p:nvSpPr>
        <p:spPr>
          <a:xfrm>
            <a:off x="8595314" y="1213175"/>
            <a:ext cx="3565681" cy="5499591"/>
          </a:xfrm>
        </p:spPr>
        <p:txBody>
          <a:bodyPr/>
          <a:lstStyle/>
          <a:p>
            <a:r>
              <a:rPr lang="en-US" sz="2400" dirty="0"/>
              <a:t>La zona </a:t>
            </a:r>
            <a:r>
              <a:rPr lang="en-US" sz="2400" dirty="0" err="1"/>
              <a:t>azul</a:t>
            </a:r>
            <a:r>
              <a:rPr lang="en-US" sz="2400" dirty="0"/>
              <a:t> no </a:t>
            </a:r>
            <a:r>
              <a:rPr lang="en-US" sz="2400" dirty="0" err="1"/>
              <a:t>esta</a:t>
            </a:r>
            <a:r>
              <a:rPr lang="en-US" sz="2400" dirty="0"/>
              <a:t> </a:t>
            </a:r>
            <a:r>
              <a:rPr lang="en-US" sz="2400" dirty="0" err="1"/>
              <a:t>presente</a:t>
            </a:r>
            <a:r>
              <a:rPr lang="en-US" sz="2400" dirty="0"/>
              <a:t> </a:t>
            </a:r>
            <a:r>
              <a:rPr lang="en-US" sz="2400" dirty="0" err="1"/>
              <a:t>en</a:t>
            </a:r>
            <a:r>
              <a:rPr lang="en-US" sz="2400" dirty="0"/>
              <a:t> </a:t>
            </a:r>
            <a:r>
              <a:rPr lang="en-US" sz="2400" dirty="0" err="1"/>
              <a:t>todas</a:t>
            </a:r>
            <a:r>
              <a:rPr lang="en-US" sz="2400" dirty="0"/>
              <a:t> las TVs </a:t>
            </a:r>
          </a:p>
          <a:p>
            <a:r>
              <a:rPr lang="en-US" sz="2400" dirty="0"/>
              <a:t>La zona “TV-safe” </a:t>
            </a:r>
            <a:r>
              <a:rPr lang="en-US" sz="2400" dirty="0" err="1"/>
              <a:t>es</a:t>
            </a:r>
            <a:r>
              <a:rPr lang="en-US" sz="2400" dirty="0"/>
              <a:t> </a:t>
            </a:r>
            <a:r>
              <a:rPr lang="en-US" sz="2400" dirty="0" err="1"/>
              <a:t>todo</a:t>
            </a:r>
            <a:r>
              <a:rPr lang="en-US" sz="2400" dirty="0"/>
              <a:t> el </a:t>
            </a:r>
            <a:r>
              <a:rPr lang="en-US" sz="2400" dirty="0" err="1"/>
              <a:t>área</a:t>
            </a:r>
            <a:r>
              <a:rPr lang="en-US" sz="2400" dirty="0"/>
              <a:t> </a:t>
            </a:r>
            <a:r>
              <a:rPr lang="en-US" sz="2400" dirty="0" err="1"/>
              <a:t>azul</a:t>
            </a:r>
            <a:r>
              <a:rPr lang="en-US" sz="2400" dirty="0"/>
              <a:t>  </a:t>
            </a:r>
          </a:p>
          <a:p>
            <a:r>
              <a:rPr lang="en-US" sz="2400" dirty="0"/>
              <a:t>Las Apps UWP </a:t>
            </a:r>
            <a:r>
              <a:rPr lang="en-US" sz="2400" dirty="0" err="1"/>
              <a:t>por</a:t>
            </a:r>
            <a:r>
              <a:rPr lang="en-US" sz="2400" dirty="0"/>
              <a:t> </a:t>
            </a:r>
            <a:r>
              <a:rPr lang="en-US" sz="2400" dirty="0" err="1"/>
              <a:t>defecto</a:t>
            </a:r>
            <a:r>
              <a:rPr lang="en-US" sz="2400" dirty="0"/>
              <a:t> </a:t>
            </a:r>
            <a:r>
              <a:rPr lang="en-US" sz="2400" dirty="0" err="1"/>
              <a:t>mantienen</a:t>
            </a:r>
            <a:r>
              <a:rPr lang="en-US" sz="2400" dirty="0"/>
              <a:t> </a:t>
            </a:r>
            <a:r>
              <a:rPr lang="en-US" sz="2400" dirty="0" err="1"/>
              <a:t>su</a:t>
            </a:r>
            <a:r>
              <a:rPr lang="en-US" sz="2400" dirty="0"/>
              <a:t> UI </a:t>
            </a:r>
            <a:r>
              <a:rPr lang="en-US" sz="2400" dirty="0" err="1"/>
              <a:t>dentro</a:t>
            </a:r>
            <a:r>
              <a:rPr lang="en-US" sz="2400" dirty="0"/>
              <a:t> del </a:t>
            </a:r>
            <a:r>
              <a:rPr lang="en-US" sz="2400" dirty="0" err="1"/>
              <a:t>área</a:t>
            </a:r>
            <a:r>
              <a:rPr lang="en-US" sz="2400" dirty="0"/>
              <a:t> TV-safe.</a:t>
            </a:r>
          </a:p>
          <a:p>
            <a:r>
              <a:rPr lang="en-US" sz="2400" dirty="0"/>
              <a:t>Las Apps </a:t>
            </a:r>
            <a:r>
              <a:rPr lang="en-US" sz="2400" dirty="0" err="1"/>
              <a:t>deben</a:t>
            </a:r>
            <a:r>
              <a:rPr lang="en-US" sz="2400" dirty="0"/>
              <a:t> extender </a:t>
            </a:r>
            <a:r>
              <a:rPr lang="en-US" sz="2400" dirty="0" err="1"/>
              <a:t>su</a:t>
            </a:r>
            <a:r>
              <a:rPr lang="en-US" sz="2400" dirty="0"/>
              <a:t> UI no </a:t>
            </a:r>
            <a:r>
              <a:rPr lang="en-US" sz="2400" dirty="0" err="1"/>
              <a:t>esencial</a:t>
            </a:r>
            <a:r>
              <a:rPr lang="en-US" sz="2400" dirty="0"/>
              <a:t> a </a:t>
            </a:r>
            <a:r>
              <a:rPr lang="en-US" sz="2400" dirty="0" err="1"/>
              <a:t>los</a:t>
            </a:r>
            <a:r>
              <a:rPr lang="en-US" sz="2400" dirty="0"/>
              <a:t> </a:t>
            </a:r>
            <a:r>
              <a:rPr lang="en-US" sz="2400" dirty="0" err="1"/>
              <a:t>márgenes</a:t>
            </a:r>
            <a:r>
              <a:rPr lang="en-US" sz="2400" dirty="0"/>
              <a:t> para </a:t>
            </a:r>
            <a:r>
              <a:rPr lang="en-US" sz="2400" dirty="0" err="1"/>
              <a:t>ofrecer</a:t>
            </a:r>
            <a:r>
              <a:rPr lang="en-US" sz="2400" dirty="0"/>
              <a:t> la major </a:t>
            </a:r>
            <a:r>
              <a:rPr lang="en-US" sz="2400" dirty="0" err="1"/>
              <a:t>experiencia</a:t>
            </a:r>
            <a:r>
              <a:rPr lang="en-US" sz="2400" dirty="0"/>
              <a:t> possible.</a:t>
            </a:r>
          </a:p>
        </p:txBody>
      </p:sp>
      <p:sp>
        <p:nvSpPr>
          <p:cNvPr id="2" name="Title 1"/>
          <p:cNvSpPr>
            <a:spLocks noGrp="1"/>
          </p:cNvSpPr>
          <p:nvPr>
            <p:ph type="title"/>
          </p:nvPr>
        </p:nvSpPr>
        <p:spPr/>
        <p:txBody>
          <a:bodyPr/>
          <a:lstStyle/>
          <a:p>
            <a:r>
              <a:rPr lang="en-US" dirty="0"/>
              <a:t>TV-safe area</a:t>
            </a:r>
          </a:p>
        </p:txBody>
      </p:sp>
      <p:sp>
        <p:nvSpPr>
          <p:cNvPr id="6" name="TextBox 5"/>
          <p:cNvSpPr txBox="1"/>
          <p:nvPr/>
        </p:nvSpPr>
        <p:spPr>
          <a:xfrm>
            <a:off x="3313815" y="5868381"/>
            <a:ext cx="2245572" cy="69094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00" dirty="0">
                <a:gradFill>
                  <a:gsLst>
                    <a:gs pos="2917">
                      <a:srgbClr val="FFFFFF"/>
                    </a:gs>
                    <a:gs pos="30000">
                      <a:srgbClr val="FFFFFF"/>
                    </a:gs>
                  </a:gsLst>
                  <a:lin ang="5400000" scaled="0"/>
                </a:gradFill>
                <a:latin typeface="Segoe UI"/>
              </a:rPr>
              <a:t>960 x 540</a:t>
            </a:r>
          </a:p>
        </p:txBody>
      </p:sp>
      <p:sp>
        <p:nvSpPr>
          <p:cNvPr id="3" name="Rectangle 2"/>
          <p:cNvSpPr/>
          <p:nvPr/>
        </p:nvSpPr>
        <p:spPr bwMode="auto">
          <a:xfrm>
            <a:off x="866476" y="1458673"/>
            <a:ext cx="7144852" cy="4165009"/>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65011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38" y="295730"/>
            <a:ext cx="11887878" cy="917444"/>
          </a:xfrm>
        </p:spPr>
        <p:txBody>
          <a:bodyPr/>
          <a:lstStyle/>
          <a:p>
            <a:r>
              <a:rPr lang="en-US" dirty="0"/>
              <a:t>El </a:t>
            </a:r>
            <a:r>
              <a:rPr lang="en-US" dirty="0" err="1"/>
              <a:t>viaje</a:t>
            </a:r>
            <a:r>
              <a:rPr lang="en-US" dirty="0"/>
              <a:t> de la </a:t>
            </a:r>
            <a:r>
              <a:rPr lang="en-US" dirty="0" err="1"/>
              <a:t>convergencia</a:t>
            </a:r>
            <a:endParaRPr lang="en-US" sz="3999" dirty="0">
              <a:gradFill>
                <a:gsLst>
                  <a:gs pos="10101">
                    <a:schemeClr val="tx1"/>
                  </a:gs>
                  <a:gs pos="54000">
                    <a:schemeClr val="tx1"/>
                  </a:gs>
                </a:gsLst>
                <a:lin ang="5400000" scaled="0"/>
              </a:gradFill>
            </a:endParaRPr>
          </a:p>
        </p:txBody>
      </p:sp>
      <p:sp>
        <p:nvSpPr>
          <p:cNvPr id="38" name="Rectangle 36"/>
          <p:cNvSpPr/>
          <p:nvPr/>
        </p:nvSpPr>
        <p:spPr bwMode="auto">
          <a:xfrm>
            <a:off x="882" y="1160455"/>
            <a:ext cx="12434711" cy="583406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pPr>
            <a:endParaRPr lang="en-US" sz="1530" dirty="0">
              <a:solidFill>
                <a:srgbClr val="FFFFFF"/>
              </a:solidFill>
            </a:endParaRPr>
          </a:p>
        </p:txBody>
      </p:sp>
      <p:sp>
        <p:nvSpPr>
          <p:cNvPr id="39" name="Rectangle 2"/>
          <p:cNvSpPr/>
          <p:nvPr/>
        </p:nvSpPr>
        <p:spPr bwMode="auto">
          <a:xfrm>
            <a:off x="5057599" y="2494696"/>
            <a:ext cx="7377994" cy="7092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30" fontAlgn="base">
              <a:lnSpc>
                <a:spcPct val="90000"/>
              </a:lnSpc>
              <a:spcBef>
                <a:spcPct val="0"/>
              </a:spcBef>
              <a:spcAft>
                <a:spcPct val="0"/>
              </a:spcAft>
            </a:pPr>
            <a:endParaRPr lang="en-US" sz="1836" dirty="0" err="1">
              <a:solidFill>
                <a:srgbClr val="FFFFFF"/>
              </a:solidFill>
              <a:ea typeface="Segoe UI" pitchFamily="34" charset="0"/>
              <a:cs typeface="Segoe UI" pitchFamily="34" charset="0"/>
            </a:endParaRPr>
          </a:p>
        </p:txBody>
      </p:sp>
      <p:grpSp>
        <p:nvGrpSpPr>
          <p:cNvPr id="40" name="Group 3"/>
          <p:cNvGrpSpPr/>
          <p:nvPr/>
        </p:nvGrpSpPr>
        <p:grpSpPr>
          <a:xfrm>
            <a:off x="3724701" y="2807079"/>
            <a:ext cx="1878397" cy="4187444"/>
            <a:chOff x="4868178" y="3669719"/>
            <a:chExt cx="2455644" cy="5474279"/>
          </a:xfrm>
        </p:grpSpPr>
        <p:sp>
          <p:nvSpPr>
            <p:cNvPr id="41" name="Isosceles Triangle 4"/>
            <p:cNvSpPr/>
            <p:nvPr/>
          </p:nvSpPr>
          <p:spPr>
            <a:xfrm>
              <a:off x="4868178" y="3669719"/>
              <a:ext cx="2455644" cy="179114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grpSp>
          <p:nvGrpSpPr>
            <p:cNvPr id="42" name="Group 5"/>
            <p:cNvGrpSpPr/>
            <p:nvPr/>
          </p:nvGrpSpPr>
          <p:grpSpPr>
            <a:xfrm>
              <a:off x="4868178" y="5538270"/>
              <a:ext cx="2455644" cy="3605728"/>
              <a:chOff x="4880706" y="5512870"/>
              <a:chExt cx="2455644" cy="3605728"/>
            </a:xfrm>
          </p:grpSpPr>
          <p:sp>
            <p:nvSpPr>
              <p:cNvPr id="43" name="Rectangle 6"/>
              <p:cNvSpPr/>
              <p:nvPr/>
            </p:nvSpPr>
            <p:spPr>
              <a:xfrm>
                <a:off x="4880706" y="5512870"/>
                <a:ext cx="2455644" cy="3605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sp>
            <p:nvSpPr>
              <p:cNvPr id="44" name="TextBox 7"/>
              <p:cNvSpPr txBox="1"/>
              <p:nvPr/>
            </p:nvSpPr>
            <p:spPr>
              <a:xfrm>
                <a:off x="5062827" y="5530010"/>
                <a:ext cx="2091403" cy="1249467"/>
              </a:xfrm>
              <a:prstGeom prst="rect">
                <a:avLst/>
              </a:prstGeom>
              <a:solidFill>
                <a:schemeClr val="accent3"/>
              </a:solidFill>
            </p:spPr>
            <p:txBody>
              <a:bodyPr wrap="square" lIns="190234" tIns="152188" rIns="190234" bIns="152188" rtlCol="0">
                <a:spAutoFit/>
              </a:bodyPr>
              <a:lstStyle/>
              <a:p>
                <a:pPr algn="ctr" defTabSz="699430">
                  <a:lnSpc>
                    <a:spcPct val="90000"/>
                  </a:lnSpc>
                </a:pPr>
                <a:r>
                  <a:rPr lang="en-US" sz="1530" dirty="0" err="1">
                    <a:solidFill>
                      <a:srgbClr val="FFFFFF"/>
                    </a:solidFill>
                  </a:rPr>
                  <a:t>IoT</a:t>
                </a:r>
                <a:endParaRPr lang="en-US" sz="1530" dirty="0">
                  <a:solidFill>
                    <a:srgbClr val="FFFFFF"/>
                  </a:solidFill>
                </a:endParaRPr>
              </a:p>
              <a:p>
                <a:pPr algn="ctr" defTabSz="699430">
                  <a:lnSpc>
                    <a:spcPct val="90000"/>
                  </a:lnSpc>
                </a:pPr>
                <a:r>
                  <a:rPr lang="en-US" sz="1530" dirty="0" err="1">
                    <a:solidFill>
                      <a:srgbClr val="FFFFFF"/>
                    </a:solidFill>
                  </a:rPr>
                  <a:t>HoloLens</a:t>
                </a:r>
                <a:endParaRPr lang="en-US" sz="1530" dirty="0">
                  <a:solidFill>
                    <a:srgbClr val="FFFFFF"/>
                  </a:solidFill>
                </a:endParaRPr>
              </a:p>
              <a:p>
                <a:pPr algn="ctr" defTabSz="699430">
                  <a:lnSpc>
                    <a:spcPct val="90000"/>
                  </a:lnSpc>
                </a:pPr>
                <a:r>
                  <a:rPr lang="en-US" sz="1530" dirty="0">
                    <a:solidFill>
                      <a:srgbClr val="FFFFFF"/>
                    </a:solidFill>
                  </a:rPr>
                  <a:t>Surface Hub</a:t>
                </a:r>
              </a:p>
            </p:txBody>
          </p:sp>
        </p:grpSp>
      </p:grpSp>
      <p:grpSp>
        <p:nvGrpSpPr>
          <p:cNvPr id="45" name="Group 8"/>
          <p:cNvGrpSpPr/>
          <p:nvPr/>
        </p:nvGrpSpPr>
        <p:grpSpPr>
          <a:xfrm>
            <a:off x="599584" y="1615461"/>
            <a:ext cx="4081182" cy="2451439"/>
            <a:chOff x="782689" y="1953277"/>
            <a:chExt cx="5335363" cy="3204787"/>
          </a:xfrm>
        </p:grpSpPr>
        <p:sp>
          <p:nvSpPr>
            <p:cNvPr id="46" name="Freeform 9"/>
            <p:cNvSpPr/>
            <p:nvPr/>
          </p:nvSpPr>
          <p:spPr>
            <a:xfrm rot="20641024" flipV="1">
              <a:off x="782689" y="3539231"/>
              <a:ext cx="5335363" cy="1618833"/>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grpSp>
          <p:nvGrpSpPr>
            <p:cNvPr id="47" name="Group 10"/>
            <p:cNvGrpSpPr/>
            <p:nvPr/>
          </p:nvGrpSpPr>
          <p:grpSpPr>
            <a:xfrm>
              <a:off x="869034" y="1953277"/>
              <a:ext cx="5153473" cy="3043708"/>
              <a:chOff x="869034" y="1953277"/>
              <a:chExt cx="5153473" cy="3043708"/>
            </a:xfrm>
          </p:grpSpPr>
          <p:sp>
            <p:nvSpPr>
              <p:cNvPr id="48" name="Freeform 11"/>
              <p:cNvSpPr/>
              <p:nvPr/>
            </p:nvSpPr>
            <p:spPr>
              <a:xfrm>
                <a:off x="869034" y="1953277"/>
                <a:ext cx="5153473" cy="1384074"/>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grpSp>
            <p:nvGrpSpPr>
              <p:cNvPr id="49" name="Group 12"/>
              <p:cNvGrpSpPr/>
              <p:nvPr/>
            </p:nvGrpSpPr>
            <p:grpSpPr>
              <a:xfrm>
                <a:off x="869034" y="1996229"/>
                <a:ext cx="5113951" cy="3000756"/>
                <a:chOff x="869034" y="1996229"/>
                <a:chExt cx="5113951" cy="3000756"/>
              </a:xfrm>
            </p:grpSpPr>
            <p:sp>
              <p:nvSpPr>
                <p:cNvPr id="50" name="Freeform 13"/>
                <p:cNvSpPr/>
                <p:nvPr/>
              </p:nvSpPr>
              <p:spPr>
                <a:xfrm>
                  <a:off x="869034" y="3102710"/>
                  <a:ext cx="5113951" cy="778582"/>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sp>
              <p:nvSpPr>
                <p:cNvPr id="51" name="TextBox 14"/>
                <p:cNvSpPr txBox="1"/>
                <p:nvPr/>
              </p:nvSpPr>
              <p:spPr>
                <a:xfrm>
                  <a:off x="904595" y="1996229"/>
                  <a:ext cx="2779122" cy="697264"/>
                </a:xfrm>
                <a:prstGeom prst="rect">
                  <a:avLst/>
                </a:prstGeom>
                <a:solidFill>
                  <a:srgbClr val="0070C0"/>
                </a:solidFill>
              </p:spPr>
              <p:txBody>
                <a:bodyPr wrap="square" lIns="190234" tIns="152188" rIns="190234" bIns="152188" rtlCol="0">
                  <a:spAutoFit/>
                </a:bodyPr>
                <a:lstStyle/>
                <a:p>
                  <a:pPr defTabSz="699430">
                    <a:lnSpc>
                      <a:spcPct val="90000"/>
                    </a:lnSpc>
                    <a:spcBef>
                      <a:spcPts val="624"/>
                    </a:spcBef>
                  </a:pPr>
                  <a:r>
                    <a:rPr lang="en-US" sz="1632" dirty="0">
                      <a:solidFill>
                        <a:srgbClr val="FFFFFF"/>
                      </a:solidFill>
                    </a:rPr>
                    <a:t>Windows Desktop</a:t>
                  </a:r>
                  <a:endParaRPr lang="en-US" sz="1836" dirty="0">
                    <a:solidFill>
                      <a:srgbClr val="FFFFFF"/>
                    </a:solidFill>
                  </a:endParaRPr>
                </a:p>
              </p:txBody>
            </p:sp>
            <p:sp>
              <p:nvSpPr>
                <p:cNvPr id="52" name="TextBox 15"/>
                <p:cNvSpPr txBox="1"/>
                <p:nvPr/>
              </p:nvSpPr>
              <p:spPr>
                <a:xfrm>
                  <a:off x="904595" y="3154012"/>
                  <a:ext cx="2779122" cy="697264"/>
                </a:xfrm>
                <a:prstGeom prst="rect">
                  <a:avLst/>
                </a:prstGeom>
                <a:solidFill>
                  <a:srgbClr val="ED7D31"/>
                </a:solidFill>
              </p:spPr>
              <p:txBody>
                <a:bodyPr wrap="square" lIns="190234" tIns="152188" rIns="190234" bIns="152188" rtlCol="0">
                  <a:spAutoFit/>
                </a:bodyPr>
                <a:lstStyle/>
                <a:p>
                  <a:pPr defTabSz="699430">
                    <a:lnSpc>
                      <a:spcPct val="90000"/>
                    </a:lnSpc>
                    <a:spcBef>
                      <a:spcPts val="624"/>
                    </a:spcBef>
                  </a:pPr>
                  <a:r>
                    <a:rPr lang="en-US" sz="1632" dirty="0">
                      <a:solidFill>
                        <a:srgbClr val="FFFFFF"/>
                      </a:solidFill>
                    </a:rPr>
                    <a:t>Windows Phone</a:t>
                  </a:r>
                </a:p>
              </p:txBody>
            </p:sp>
            <p:sp>
              <p:nvSpPr>
                <p:cNvPr id="53" name="TextBox 16"/>
                <p:cNvSpPr txBox="1"/>
                <p:nvPr/>
              </p:nvSpPr>
              <p:spPr>
                <a:xfrm>
                  <a:off x="904595" y="4299721"/>
                  <a:ext cx="2779122" cy="697264"/>
                </a:xfrm>
                <a:prstGeom prst="rect">
                  <a:avLst/>
                </a:prstGeom>
                <a:solidFill>
                  <a:srgbClr val="009900"/>
                </a:solidFill>
              </p:spPr>
              <p:txBody>
                <a:bodyPr wrap="square" lIns="190234" tIns="152188" rIns="190234" bIns="152188" rtlCol="0">
                  <a:spAutoFit/>
                </a:bodyPr>
                <a:lstStyle/>
                <a:p>
                  <a:pPr defTabSz="699430">
                    <a:lnSpc>
                      <a:spcPct val="90000"/>
                    </a:lnSpc>
                    <a:spcBef>
                      <a:spcPts val="624"/>
                    </a:spcBef>
                  </a:pPr>
                  <a:r>
                    <a:rPr lang="en-US" sz="1632" dirty="0">
                      <a:solidFill>
                        <a:srgbClr val="FFFFFF"/>
                      </a:solidFill>
                    </a:rPr>
                    <a:t>Xbox</a:t>
                  </a:r>
                </a:p>
              </p:txBody>
            </p:sp>
          </p:grpSp>
        </p:grpSp>
      </p:grpSp>
      <p:grpSp>
        <p:nvGrpSpPr>
          <p:cNvPr id="54" name="Group 17"/>
          <p:cNvGrpSpPr/>
          <p:nvPr/>
        </p:nvGrpSpPr>
        <p:grpSpPr>
          <a:xfrm>
            <a:off x="882" y="1616485"/>
            <a:ext cx="573162" cy="2348339"/>
            <a:chOff x="0" y="1954618"/>
            <a:chExt cx="749300" cy="3070003"/>
          </a:xfrm>
        </p:grpSpPr>
        <p:grpSp>
          <p:nvGrpSpPr>
            <p:cNvPr id="55" name="Group 18"/>
            <p:cNvGrpSpPr/>
            <p:nvPr/>
          </p:nvGrpSpPr>
          <p:grpSpPr>
            <a:xfrm>
              <a:off x="0" y="1954618"/>
              <a:ext cx="749300" cy="778582"/>
              <a:chOff x="0" y="1954618"/>
              <a:chExt cx="749300" cy="778582"/>
            </a:xfrm>
          </p:grpSpPr>
          <p:sp>
            <p:nvSpPr>
              <p:cNvPr id="62" name="Rectangle 25"/>
              <p:cNvSpPr/>
              <p:nvPr/>
            </p:nvSpPr>
            <p:spPr>
              <a:xfrm>
                <a:off x="0" y="1954618"/>
                <a:ext cx="749300" cy="7785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sp>
            <p:nvSpPr>
              <p:cNvPr id="63" name="Freeform 67"/>
              <p:cNvSpPr>
                <a:spLocks noEditPoints="1"/>
              </p:cNvSpPr>
              <p:nvPr/>
            </p:nvSpPr>
            <p:spPr bwMode="auto">
              <a:xfrm>
                <a:off x="76254" y="2184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chemeClr val="bg1"/>
              </a:solidFill>
              <a:ln>
                <a:noFill/>
              </a:ln>
            </p:spPr>
            <p:txBody>
              <a:bodyPr vert="horz" wrap="square" lIns="68547" tIns="34274" rIns="68547" bIns="34274" numCol="1" anchor="t" anchorCtr="0" compatLnSpc="1">
                <a:prstTxWarp prst="textNoShape">
                  <a:avLst/>
                </a:prstTxWarp>
              </a:bodyPr>
              <a:lstStyle/>
              <a:p>
                <a:pPr defTabSz="685532">
                  <a:defRPr/>
                </a:pPr>
                <a:endParaRPr lang="en-US" sz="1377" kern="0">
                  <a:solidFill>
                    <a:srgbClr val="FFFFFF"/>
                  </a:solidFill>
                </a:endParaRPr>
              </a:p>
            </p:txBody>
          </p:sp>
        </p:grpSp>
        <p:grpSp>
          <p:nvGrpSpPr>
            <p:cNvPr id="56" name="Group 19"/>
            <p:cNvGrpSpPr/>
            <p:nvPr/>
          </p:nvGrpSpPr>
          <p:grpSpPr>
            <a:xfrm>
              <a:off x="0" y="3100328"/>
              <a:ext cx="749300" cy="778582"/>
              <a:chOff x="0" y="3100328"/>
              <a:chExt cx="749300" cy="778582"/>
            </a:xfrm>
          </p:grpSpPr>
          <p:sp>
            <p:nvSpPr>
              <p:cNvPr id="60" name="Rectangle 23"/>
              <p:cNvSpPr/>
              <p:nvPr/>
            </p:nvSpPr>
            <p:spPr>
              <a:xfrm>
                <a:off x="0" y="3100328"/>
                <a:ext cx="749300" cy="77858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sp>
            <p:nvSpPr>
              <p:cNvPr id="61" name="Freeform 24"/>
              <p:cNvSpPr>
                <a:spLocks noEditPoints="1"/>
              </p:cNvSpPr>
              <p:nvPr/>
            </p:nvSpPr>
            <p:spPr bwMode="auto">
              <a:xfrm>
                <a:off x="205203" y="3240463"/>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69945" tIns="34973" rIns="69945" bIns="34973" numCol="1" anchor="t" anchorCtr="0" compatLnSpc="1">
                <a:prstTxWarp prst="textNoShape">
                  <a:avLst/>
                </a:prstTxWarp>
              </a:bodyPr>
              <a:lstStyle/>
              <a:p>
                <a:endParaRPr lang="en-US" sz="1377">
                  <a:solidFill>
                    <a:srgbClr val="FFFFFF"/>
                  </a:solidFill>
                </a:endParaRPr>
              </a:p>
            </p:txBody>
          </p:sp>
        </p:grpSp>
        <p:grpSp>
          <p:nvGrpSpPr>
            <p:cNvPr id="57" name="Group 20"/>
            <p:cNvGrpSpPr/>
            <p:nvPr/>
          </p:nvGrpSpPr>
          <p:grpSpPr>
            <a:xfrm>
              <a:off x="0" y="4246039"/>
              <a:ext cx="749300" cy="778582"/>
              <a:chOff x="0" y="4119039"/>
              <a:chExt cx="749300" cy="778582"/>
            </a:xfrm>
            <a:solidFill>
              <a:srgbClr val="009900"/>
            </a:solidFill>
          </p:grpSpPr>
          <p:sp>
            <p:nvSpPr>
              <p:cNvPr id="58" name="Rectangle 21"/>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4918" tIns="83934" rIns="104918" bIns="83934" numCol="1" spcCol="0" rtlCol="0" fromWordArt="0" anchor="t" anchorCtr="0" forceAA="0" compatLnSpc="1">
                <a:prstTxWarp prst="textNoShape">
                  <a:avLst/>
                </a:prstTxWarp>
                <a:noAutofit/>
              </a:bodyPr>
              <a:lstStyle/>
              <a:p>
                <a:pPr algn="ctr">
                  <a:lnSpc>
                    <a:spcPct val="90000"/>
                  </a:lnSpc>
                  <a:spcBef>
                    <a:spcPts val="459"/>
                  </a:spcBef>
                </a:pPr>
                <a:endParaRPr lang="en-US" sz="1530" dirty="0" err="1">
                  <a:solidFill>
                    <a:srgbClr val="FFFFFF"/>
                  </a:solidFill>
                </a:endParaRPr>
              </a:p>
            </p:txBody>
          </p:sp>
          <p:pic>
            <p:nvPicPr>
              <p:cNvPr id="59"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p:spPr>
          </p:pic>
        </p:grpSp>
      </p:grpSp>
      <p:sp>
        <p:nvSpPr>
          <p:cNvPr id="64" name="Rectangle 27"/>
          <p:cNvSpPr/>
          <p:nvPr/>
        </p:nvSpPr>
        <p:spPr>
          <a:xfrm>
            <a:off x="5591301" y="2508231"/>
            <a:ext cx="3424746" cy="691373"/>
          </a:xfrm>
          <a:prstGeom prst="rect">
            <a:avLst/>
          </a:prstGeom>
        </p:spPr>
        <p:txBody>
          <a:bodyPr wrap="square" anchor="ctr">
            <a:spAutoFit/>
          </a:bodyPr>
          <a:lstStyle/>
          <a:p>
            <a:pPr defTabSz="969930" fontAlgn="base">
              <a:lnSpc>
                <a:spcPct val="90000"/>
              </a:lnSpc>
              <a:spcBef>
                <a:spcPct val="0"/>
              </a:spcBef>
              <a:spcAft>
                <a:spcPts val="306"/>
              </a:spcAft>
            </a:pPr>
            <a:r>
              <a:rPr lang="en-US" sz="1224" dirty="0">
                <a:solidFill>
                  <a:srgbClr val="FFFFFF"/>
                </a:solidFill>
                <a:ea typeface="Segoe UI" pitchFamily="34" charset="0"/>
                <a:cs typeface="Segoe UI" pitchFamily="34" charset="0"/>
              </a:rPr>
              <a:t>ONE CORE OS</a:t>
            </a:r>
          </a:p>
          <a:p>
            <a:pPr defTabSz="969930" fontAlgn="base">
              <a:lnSpc>
                <a:spcPct val="90000"/>
              </a:lnSpc>
              <a:spcBef>
                <a:spcPct val="0"/>
              </a:spcBef>
              <a:spcAft>
                <a:spcPts val="306"/>
              </a:spcAft>
            </a:pPr>
            <a:r>
              <a:rPr lang="en-US" sz="1224" dirty="0">
                <a:solidFill>
                  <a:srgbClr val="FFFFFF"/>
                </a:solidFill>
                <a:ea typeface="Segoe UI" pitchFamily="34" charset="0"/>
                <a:cs typeface="Segoe UI" pitchFamily="34" charset="0"/>
              </a:rPr>
              <a:t>ONE APP PLATFORM</a:t>
            </a:r>
          </a:p>
          <a:p>
            <a:pPr defTabSz="969930" fontAlgn="base">
              <a:lnSpc>
                <a:spcPct val="90000"/>
              </a:lnSpc>
              <a:spcBef>
                <a:spcPct val="0"/>
              </a:spcBef>
              <a:spcAft>
                <a:spcPts val="306"/>
              </a:spcAft>
            </a:pPr>
            <a:r>
              <a:rPr lang="en-US" sz="1224" dirty="0">
                <a:solidFill>
                  <a:srgbClr val="FFFFFF"/>
                </a:solidFill>
                <a:ea typeface="Segoe UI" pitchFamily="34" charset="0"/>
                <a:cs typeface="Segoe UI" pitchFamily="34" charset="0"/>
              </a:rPr>
              <a:t>ONE STORE</a:t>
            </a:r>
          </a:p>
        </p:txBody>
      </p:sp>
      <p:sp>
        <p:nvSpPr>
          <p:cNvPr id="65" name="Oval 33"/>
          <p:cNvSpPr/>
          <p:nvPr/>
        </p:nvSpPr>
        <p:spPr>
          <a:xfrm>
            <a:off x="3908107" y="2055631"/>
            <a:ext cx="1511582" cy="1511582"/>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30"/>
            <a:endParaRPr lang="en-US" sz="1836" dirty="0" err="1">
              <a:solidFill>
                <a:srgbClr val="FFFFFF"/>
              </a:solidFill>
            </a:endParaRPr>
          </a:p>
        </p:txBody>
      </p:sp>
      <p:grpSp>
        <p:nvGrpSpPr>
          <p:cNvPr id="66" name="Group 29"/>
          <p:cNvGrpSpPr/>
          <p:nvPr/>
        </p:nvGrpSpPr>
        <p:grpSpPr>
          <a:xfrm>
            <a:off x="3865343" y="2119983"/>
            <a:ext cx="1597113" cy="1382880"/>
            <a:chOff x="5052041" y="2485844"/>
            <a:chExt cx="2087919" cy="1807851"/>
          </a:xfrm>
        </p:grpSpPr>
        <p:sp>
          <p:nvSpPr>
            <p:cNvPr id="67" name="Oval 33"/>
            <p:cNvSpPr/>
            <p:nvPr/>
          </p:nvSpPr>
          <p:spPr>
            <a:xfrm>
              <a:off x="5192075" y="2485844"/>
              <a:ext cx="1807850" cy="1807851"/>
            </a:xfrm>
            <a:prstGeom prst="ellipse">
              <a:avLst/>
            </a:prstGeom>
            <a:solidFill>
              <a:schemeClr val="accent1"/>
            </a:solidFill>
            <a:ln w="88900" cmpd="thickThi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30"/>
              <a:endParaRPr lang="en-US" sz="1836" dirty="0" err="1">
                <a:solidFill>
                  <a:srgbClr val="FFFFFF"/>
                </a:solidFill>
              </a:endParaRPr>
            </a:p>
          </p:txBody>
        </p:sp>
        <p:grpSp>
          <p:nvGrpSpPr>
            <p:cNvPr id="68" name="Group 31"/>
            <p:cNvGrpSpPr/>
            <p:nvPr/>
          </p:nvGrpSpPr>
          <p:grpSpPr>
            <a:xfrm>
              <a:off x="5052041" y="2836625"/>
              <a:ext cx="2087919" cy="1071355"/>
              <a:chOff x="5052041" y="2836625"/>
              <a:chExt cx="2087919" cy="1071355"/>
            </a:xfrm>
          </p:grpSpPr>
          <p:sp>
            <p:nvSpPr>
              <p:cNvPr id="69" name="TextBox 35"/>
              <p:cNvSpPr txBox="1"/>
              <p:nvPr/>
            </p:nvSpPr>
            <p:spPr>
              <a:xfrm>
                <a:off x="5052041" y="3644319"/>
                <a:ext cx="2087919" cy="263661"/>
              </a:xfrm>
              <a:prstGeom prst="rect">
                <a:avLst/>
              </a:prstGeom>
              <a:noFill/>
              <a:ln>
                <a:noFill/>
              </a:ln>
            </p:spPr>
            <p:txBody>
              <a:bodyPr wrap="square" lIns="0" tIns="0" rIns="0" bIns="0" rtlCol="0">
                <a:spAutoFit/>
              </a:bodyPr>
              <a:lstStyle/>
              <a:p>
                <a:pPr algn="ctr" defTabSz="699430">
                  <a:lnSpc>
                    <a:spcPct val="90000"/>
                  </a:lnSpc>
                </a:pPr>
                <a:r>
                  <a:rPr lang="en-US" sz="1428" dirty="0">
                    <a:solidFill>
                      <a:srgbClr val="FFFFFF"/>
                    </a:solidFill>
                    <a:cs typeface="Segoe UI Semibold" panose="020B0702040204020203" pitchFamily="34" charset="0"/>
                  </a:rPr>
                  <a:t>Windows 10</a:t>
                </a:r>
              </a:p>
            </p:txBody>
          </p:sp>
          <p:sp>
            <p:nvSpPr>
              <p:cNvPr id="70"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rgbClr val="FFFFFF"/>
              </a:solidFill>
              <a:ln>
                <a:solidFill>
                  <a:srgbClr val="FFFFFF"/>
                </a:solidFill>
              </a:ln>
              <a:extLst/>
            </p:spPr>
            <p:txBody>
              <a:bodyPr vert="horz" wrap="square" lIns="93260" tIns="46630" rIns="93260" bIns="46630" numCol="1" anchor="t" anchorCtr="0" compatLnSpc="1">
                <a:prstTxWarp prst="textNoShape">
                  <a:avLst/>
                </a:prstTxWarp>
              </a:bodyPr>
              <a:lstStyle/>
              <a:p>
                <a:pPr defTabSz="699430"/>
                <a:endParaRPr lang="en-US" sz="1428">
                  <a:ln>
                    <a:solidFill>
                      <a:srgbClr val="FFFFFF"/>
                    </a:solidFill>
                  </a:ln>
                  <a:solidFill>
                    <a:srgbClr val="FFFFFF"/>
                  </a:solidFill>
                </a:endParaRPr>
              </a:p>
            </p:txBody>
          </p:sp>
        </p:grpSp>
      </p:grpSp>
    </p:spTree>
    <p:extLst>
      <p:ext uri="{BB962C8B-B14F-4D97-AF65-F5344CB8AC3E}">
        <p14:creationId xmlns:p14="http://schemas.microsoft.com/office/powerpoint/2010/main" val="48337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up)">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Colores</a:t>
            </a:r>
            <a:endParaRPr lang="en-US" dirty="0"/>
          </a:p>
        </p:txBody>
      </p:sp>
      <p:sp>
        <p:nvSpPr>
          <p:cNvPr id="8" name="Text Placeholder 7"/>
          <p:cNvSpPr>
            <a:spLocks noGrp="1"/>
          </p:cNvSpPr>
          <p:nvPr>
            <p:ph type="body" sz="quarter" idx="10"/>
          </p:nvPr>
        </p:nvSpPr>
        <p:spPr>
          <a:xfrm>
            <a:off x="275481" y="1213174"/>
            <a:ext cx="11885514" cy="2931206"/>
          </a:xfrm>
        </p:spPr>
        <p:txBody>
          <a:bodyPr/>
          <a:lstStyle/>
          <a:p>
            <a:r>
              <a:rPr lang="en-US" sz="3599" dirty="0"/>
              <a:t>Como </a:t>
            </a:r>
            <a:r>
              <a:rPr lang="en-US" sz="3599" dirty="0" err="1"/>
              <a:t>en</a:t>
            </a:r>
            <a:r>
              <a:rPr lang="en-US" sz="3599" dirty="0"/>
              <a:t> </a:t>
            </a:r>
            <a:r>
              <a:rPr lang="en-US" sz="3599" dirty="0" err="1"/>
              <a:t>cualquier</a:t>
            </a:r>
            <a:r>
              <a:rPr lang="en-US" sz="3599" dirty="0"/>
              <a:t> App UWP, </a:t>
            </a:r>
            <a:r>
              <a:rPr lang="en-US" sz="3599" dirty="0" err="1"/>
              <a:t>podemos</a:t>
            </a:r>
            <a:r>
              <a:rPr lang="en-US" sz="3599" dirty="0"/>
              <a:t> </a:t>
            </a:r>
            <a:r>
              <a:rPr lang="en-US" sz="3599" dirty="0" err="1"/>
              <a:t>usar</a:t>
            </a:r>
            <a:r>
              <a:rPr lang="en-US" sz="3599" dirty="0"/>
              <a:t> el </a:t>
            </a:r>
            <a:r>
              <a:rPr lang="en-US" sz="3599" dirty="0" err="1"/>
              <a:t>tema</a:t>
            </a:r>
            <a:r>
              <a:rPr lang="en-US" sz="3599" dirty="0"/>
              <a:t> </a:t>
            </a:r>
            <a:r>
              <a:rPr lang="en-US" sz="3599" dirty="0" err="1"/>
              <a:t>adecuado</a:t>
            </a:r>
            <a:r>
              <a:rPr lang="en-US" sz="3599" dirty="0"/>
              <a:t> para la </a:t>
            </a:r>
            <a:r>
              <a:rPr lang="en-US" sz="3599" dirty="0" err="1"/>
              <a:t>misma</a:t>
            </a:r>
            <a:r>
              <a:rPr lang="en-US" sz="3599" dirty="0"/>
              <a:t>, o </a:t>
            </a:r>
            <a:r>
              <a:rPr lang="en-US" sz="3599" dirty="0" err="1"/>
              <a:t>bien</a:t>
            </a:r>
            <a:r>
              <a:rPr lang="en-US" sz="3599" dirty="0"/>
              <a:t>, </a:t>
            </a:r>
            <a:r>
              <a:rPr lang="en-US" sz="3599" dirty="0" err="1"/>
              <a:t>usar</a:t>
            </a:r>
            <a:r>
              <a:rPr lang="en-US" sz="3599" dirty="0"/>
              <a:t> el </a:t>
            </a:r>
            <a:r>
              <a:rPr lang="en-US" sz="3599" dirty="0" err="1"/>
              <a:t>tema</a:t>
            </a:r>
            <a:r>
              <a:rPr lang="en-US" sz="3599" dirty="0"/>
              <a:t> del </a:t>
            </a:r>
            <a:r>
              <a:rPr lang="en-US" sz="3599" dirty="0" err="1"/>
              <a:t>sistema</a:t>
            </a:r>
            <a:r>
              <a:rPr lang="en-US" sz="3599" dirty="0"/>
              <a:t>. </a:t>
            </a:r>
          </a:p>
          <a:p>
            <a:r>
              <a:rPr lang="en-US" sz="3599" dirty="0"/>
              <a:t>Si </a:t>
            </a:r>
            <a:r>
              <a:rPr lang="en-US" sz="3599" dirty="0" err="1"/>
              <a:t>elegimos</a:t>
            </a:r>
            <a:r>
              <a:rPr lang="en-US" sz="3599" dirty="0"/>
              <a:t> </a:t>
            </a:r>
            <a:r>
              <a:rPr lang="en-US" sz="3599" dirty="0" err="1"/>
              <a:t>usar</a:t>
            </a:r>
            <a:r>
              <a:rPr lang="en-US" sz="3599" dirty="0"/>
              <a:t> el </a:t>
            </a:r>
            <a:r>
              <a:rPr lang="en-US" sz="3599" dirty="0" err="1"/>
              <a:t>tema</a:t>
            </a:r>
            <a:r>
              <a:rPr lang="en-US" sz="3599" dirty="0"/>
              <a:t> del </a:t>
            </a:r>
            <a:r>
              <a:rPr lang="en-US" sz="3599" dirty="0" err="1"/>
              <a:t>sistema</a:t>
            </a:r>
            <a:r>
              <a:rPr lang="en-US" sz="3599" dirty="0"/>
              <a:t> </a:t>
            </a:r>
            <a:r>
              <a:rPr lang="en-US" sz="3599" dirty="0" err="1"/>
              <a:t>por</a:t>
            </a:r>
            <a:r>
              <a:rPr lang="en-US" sz="3599" dirty="0"/>
              <a:t> </a:t>
            </a:r>
            <a:r>
              <a:rPr lang="en-US" sz="3599" dirty="0" err="1"/>
              <a:t>defecto</a:t>
            </a:r>
            <a:r>
              <a:rPr lang="en-US" sz="3599" dirty="0"/>
              <a:t>: </a:t>
            </a:r>
          </a:p>
          <a:p>
            <a:pPr marL="466298" indent="-466298">
              <a:buFont typeface="Arial" panose="020B0604020202020204" pitchFamily="34" charset="0"/>
              <a:buChar char="•"/>
            </a:pPr>
            <a:r>
              <a:rPr lang="en-US" sz="3199" dirty="0"/>
              <a:t>PC </a:t>
            </a:r>
            <a:r>
              <a:rPr lang="en-US" sz="3199" dirty="0" err="1"/>
              <a:t>usa</a:t>
            </a:r>
            <a:r>
              <a:rPr lang="en-US" sz="3199" dirty="0"/>
              <a:t> </a:t>
            </a:r>
            <a:r>
              <a:rPr lang="en-US" sz="3199" dirty="0" err="1"/>
              <a:t>claro</a:t>
            </a:r>
            <a:r>
              <a:rPr lang="en-US" sz="3199" dirty="0"/>
              <a:t> (configurable)</a:t>
            </a:r>
          </a:p>
          <a:p>
            <a:pPr marL="466298" indent="-466298">
              <a:buFont typeface="Arial" panose="020B0604020202020204" pitchFamily="34" charset="0"/>
              <a:buChar char="•"/>
            </a:pPr>
            <a:r>
              <a:rPr lang="en-US" sz="3199" dirty="0"/>
              <a:t>Xbox </a:t>
            </a:r>
            <a:r>
              <a:rPr lang="en-US" sz="3199" dirty="0" err="1"/>
              <a:t>es</a:t>
            </a:r>
            <a:r>
              <a:rPr lang="en-US" sz="3199" dirty="0"/>
              <a:t> </a:t>
            </a:r>
            <a:r>
              <a:rPr lang="en-US" sz="3199" dirty="0" err="1"/>
              <a:t>ocuro</a:t>
            </a:r>
            <a:endParaRPr lang="en-US" sz="3199" dirty="0"/>
          </a:p>
        </p:txBody>
      </p:sp>
    </p:spTree>
    <p:extLst>
      <p:ext uri="{BB962C8B-B14F-4D97-AF65-F5344CB8AC3E}">
        <p14:creationId xmlns:p14="http://schemas.microsoft.com/office/powerpoint/2010/main" val="257304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Xbox TV </a:t>
            </a:r>
            <a:r>
              <a:rPr lang="es-ES" dirty="0" err="1"/>
              <a:t>Safe</a:t>
            </a:r>
            <a:r>
              <a:rPr lang="es-ES" dirty="0"/>
              <a:t> </a:t>
            </a:r>
            <a:r>
              <a:rPr lang="es-ES" dirty="0" err="1"/>
              <a:t>Area</a:t>
            </a:r>
            <a:endParaRPr lang="es-ES" dirty="0"/>
          </a:p>
        </p:txBody>
      </p:sp>
      <p:sp>
        <p:nvSpPr>
          <p:cNvPr id="5" name="Marcador de texto 4"/>
          <p:cNvSpPr>
            <a:spLocks noGrp="1"/>
          </p:cNvSpPr>
          <p:nvPr>
            <p:ph type="body" sz="quarter" idx="12"/>
          </p:nvPr>
        </p:nvSpPr>
        <p:spPr/>
        <p:txBody>
          <a:bodyPr/>
          <a:lstStyle/>
          <a:p>
            <a:r>
              <a:rPr lang="es-ES" dirty="0"/>
              <a:t>Adaptando la App a TV</a:t>
            </a:r>
          </a:p>
        </p:txBody>
      </p:sp>
    </p:spTree>
    <p:extLst>
      <p:ext uri="{BB962C8B-B14F-4D97-AF65-F5344CB8AC3E}">
        <p14:creationId xmlns:p14="http://schemas.microsoft.com/office/powerpoint/2010/main" val="3738078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Sonidos</a:t>
            </a:r>
            <a:endParaRPr lang="en-US" sz="7200" dirty="0"/>
          </a:p>
        </p:txBody>
      </p:sp>
    </p:spTree>
    <p:extLst>
      <p:ext uri="{BB962C8B-B14F-4D97-AF65-F5344CB8AC3E}">
        <p14:creationId xmlns:p14="http://schemas.microsoft.com/office/powerpoint/2010/main" val="274839721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5481" y="1213174"/>
            <a:ext cx="11885514" cy="5097271"/>
          </a:xfrm>
        </p:spPr>
        <p:txBody>
          <a:bodyPr/>
          <a:lstStyle/>
          <a:p>
            <a:r>
              <a:rPr lang="en-US" sz="3199" dirty="0" err="1"/>
              <a:t>Ayuda</a:t>
            </a:r>
            <a:r>
              <a:rPr lang="en-US" sz="3199" dirty="0"/>
              <a:t> a </a:t>
            </a:r>
            <a:r>
              <a:rPr lang="en-US" sz="3199" dirty="0" err="1"/>
              <a:t>los</a:t>
            </a:r>
            <a:r>
              <a:rPr lang="en-US" sz="3199" dirty="0"/>
              <a:t> </a:t>
            </a:r>
            <a:r>
              <a:rPr lang="en-US" sz="3199" dirty="0" err="1"/>
              <a:t>usuarios</a:t>
            </a:r>
            <a:r>
              <a:rPr lang="en-US" sz="3199" dirty="0"/>
              <a:t> a </a:t>
            </a:r>
            <a:r>
              <a:rPr lang="en-US" sz="3199" dirty="0" err="1"/>
              <a:t>entender</a:t>
            </a:r>
            <a:r>
              <a:rPr lang="en-US" sz="3199" dirty="0"/>
              <a:t> la </a:t>
            </a:r>
            <a:r>
              <a:rPr lang="en-US" sz="3199" dirty="0" err="1"/>
              <a:t>interacción</a:t>
            </a:r>
            <a:endParaRPr lang="en-US" sz="3199" dirty="0"/>
          </a:p>
          <a:p>
            <a:r>
              <a:rPr lang="en-US" sz="3199" dirty="0"/>
              <a:t>Los </a:t>
            </a:r>
            <a:r>
              <a:rPr lang="en-US" sz="3199" dirty="0" err="1"/>
              <a:t>controles</a:t>
            </a:r>
            <a:r>
              <a:rPr lang="en-US" sz="3199" dirty="0"/>
              <a:t> de la </a:t>
            </a:r>
            <a:r>
              <a:rPr lang="en-US" sz="3199" dirty="0" err="1"/>
              <a:t>plataforma</a:t>
            </a:r>
            <a:r>
              <a:rPr lang="en-US" sz="3199" dirty="0"/>
              <a:t> </a:t>
            </a:r>
            <a:r>
              <a:rPr lang="en-US" sz="3199" dirty="0" err="1"/>
              <a:t>tienen</a:t>
            </a:r>
            <a:r>
              <a:rPr lang="en-US" sz="3199" dirty="0"/>
              <a:t> </a:t>
            </a:r>
            <a:r>
              <a:rPr lang="en-US" sz="3199" dirty="0" err="1"/>
              <a:t>sonidos</a:t>
            </a:r>
            <a:r>
              <a:rPr lang="en-US" sz="3199" dirty="0"/>
              <a:t> </a:t>
            </a:r>
            <a:r>
              <a:rPr lang="en-US" sz="3199" dirty="0" err="1"/>
              <a:t>por</a:t>
            </a:r>
            <a:r>
              <a:rPr lang="en-US" sz="3199" dirty="0"/>
              <a:t> </a:t>
            </a:r>
            <a:r>
              <a:rPr lang="en-US" sz="3199" dirty="0" err="1"/>
              <a:t>defecto</a:t>
            </a:r>
            <a:r>
              <a:rPr lang="en-US" sz="3199" dirty="0"/>
              <a:t> </a:t>
            </a:r>
          </a:p>
          <a:p>
            <a:r>
              <a:rPr lang="en-US" sz="3199" dirty="0"/>
              <a:t>Si </a:t>
            </a:r>
            <a:r>
              <a:rPr lang="en-US" sz="3199" dirty="0" err="1"/>
              <a:t>creamos</a:t>
            </a:r>
            <a:r>
              <a:rPr lang="en-US" sz="3199" dirty="0"/>
              <a:t> </a:t>
            </a:r>
            <a:r>
              <a:rPr lang="en-US" sz="3199" dirty="0" err="1"/>
              <a:t>nuevos</a:t>
            </a:r>
            <a:r>
              <a:rPr lang="en-US" sz="3199" dirty="0"/>
              <a:t> </a:t>
            </a:r>
            <a:r>
              <a:rPr lang="en-US" sz="3199" dirty="0" err="1"/>
              <a:t>controles</a:t>
            </a:r>
            <a:r>
              <a:rPr lang="en-US" sz="3199" dirty="0"/>
              <a:t> </a:t>
            </a:r>
            <a:r>
              <a:rPr lang="en-US" sz="3199" dirty="0" err="1"/>
              <a:t>personales</a:t>
            </a:r>
            <a:r>
              <a:rPr lang="en-US" sz="3199" dirty="0"/>
              <a:t>, </a:t>
            </a:r>
            <a:r>
              <a:rPr lang="en-US" sz="3199" dirty="0" err="1"/>
              <a:t>podemos</a:t>
            </a:r>
            <a:r>
              <a:rPr lang="en-US" sz="3199" dirty="0"/>
              <a:t> </a:t>
            </a:r>
            <a:r>
              <a:rPr lang="en-US" sz="3199" dirty="0" err="1"/>
              <a:t>añador</a:t>
            </a:r>
            <a:r>
              <a:rPr lang="en-US" sz="3199" dirty="0"/>
              <a:t> </a:t>
            </a:r>
            <a:r>
              <a:rPr lang="en-US" sz="3199" dirty="0" err="1"/>
              <a:t>los</a:t>
            </a:r>
            <a:r>
              <a:rPr lang="en-US" sz="3199" dirty="0"/>
              <a:t> </a:t>
            </a:r>
            <a:r>
              <a:rPr lang="en-US" sz="3199" dirty="0" err="1"/>
              <a:t>sonidos</a:t>
            </a:r>
            <a:r>
              <a:rPr lang="en-US" sz="3199" dirty="0"/>
              <a:t>:</a:t>
            </a:r>
          </a:p>
          <a:p>
            <a:pPr marL="914224" lvl="4" indent="0">
              <a:buNone/>
            </a:pPr>
            <a:r>
              <a:rPr lang="en-US" sz="2400" dirty="0" err="1"/>
              <a:t>ElementSoundPlayer.Play</a:t>
            </a:r>
            <a:r>
              <a:rPr lang="en-US" sz="2400" dirty="0"/>
              <a:t>(</a:t>
            </a:r>
            <a:r>
              <a:rPr lang="en-US" sz="2400" dirty="0" err="1"/>
              <a:t>ElementSoundKind.</a:t>
            </a:r>
            <a:r>
              <a:rPr lang="en-US" sz="2400" b="1" dirty="0" err="1"/>
              <a:t>Focus</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Invoke</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GoBack</a:t>
            </a:r>
            <a:r>
              <a:rPr lang="en-US" sz="2400" dirty="0"/>
              <a:t>);</a:t>
            </a:r>
            <a:endParaRPr lang="en-US" sz="2400" b="1" dirty="0"/>
          </a:p>
          <a:p>
            <a:pPr marL="914224" lvl="4" indent="0">
              <a:buNone/>
            </a:pPr>
            <a:r>
              <a:rPr lang="en-US" sz="2400" dirty="0" err="1"/>
              <a:t>ElementSoundPlayer.Play</a:t>
            </a:r>
            <a:r>
              <a:rPr lang="en-US" sz="2400" dirty="0"/>
              <a:t>(</a:t>
            </a:r>
            <a:r>
              <a:rPr lang="en-US" sz="2400" dirty="0" err="1"/>
              <a:t>ElementSoundKind.</a:t>
            </a:r>
            <a:r>
              <a:rPr lang="en-US" sz="2400" b="1" dirty="0" err="1"/>
              <a:t>Show</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Hide</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MoveNext</a:t>
            </a:r>
            <a:r>
              <a:rPr lang="en-US" sz="2400" dirty="0"/>
              <a:t>);</a:t>
            </a:r>
          </a:p>
          <a:p>
            <a:pPr marL="914224" lvl="4" indent="0">
              <a:buNone/>
            </a:pPr>
            <a:r>
              <a:rPr lang="en-US" sz="2400" dirty="0" err="1"/>
              <a:t>ElementSoundPlayer.Play</a:t>
            </a:r>
            <a:r>
              <a:rPr lang="en-US" sz="2400" dirty="0"/>
              <a:t>(</a:t>
            </a:r>
            <a:r>
              <a:rPr lang="en-US" sz="2400" dirty="0" err="1"/>
              <a:t>ElementSoundKind.</a:t>
            </a:r>
            <a:r>
              <a:rPr lang="en-US" sz="2400" b="1" dirty="0" err="1"/>
              <a:t>MovePrevious</a:t>
            </a:r>
            <a:r>
              <a:rPr lang="en-US" sz="2400" dirty="0"/>
              <a:t>);</a:t>
            </a:r>
          </a:p>
        </p:txBody>
      </p:sp>
      <p:sp>
        <p:nvSpPr>
          <p:cNvPr id="2" name="Title 1"/>
          <p:cNvSpPr>
            <a:spLocks noGrp="1"/>
          </p:cNvSpPr>
          <p:nvPr>
            <p:ph type="title"/>
          </p:nvPr>
        </p:nvSpPr>
        <p:spPr/>
        <p:txBody>
          <a:bodyPr/>
          <a:lstStyle/>
          <a:p>
            <a:pPr lvl="0"/>
            <a:r>
              <a:rPr lang="en-US" dirty="0" err="1"/>
              <a:t>Sonidos</a:t>
            </a:r>
            <a:endParaRPr lang="en-US" dirty="0"/>
          </a:p>
        </p:txBody>
      </p:sp>
      <p:pic>
        <p:nvPicPr>
          <p:cNvPr id="4" name="ElementFocus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9116576" y="3767784"/>
            <a:ext cx="382263" cy="382263"/>
          </a:xfrm>
          <a:prstGeom prst="rect">
            <a:avLst/>
          </a:prstGeom>
        </p:spPr>
      </p:pic>
      <p:pic>
        <p:nvPicPr>
          <p:cNvPr id="6" name="SelectButtonClick">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9104538" y="4171585"/>
            <a:ext cx="406342" cy="406342"/>
          </a:xfrm>
          <a:prstGeom prst="rect">
            <a:avLst/>
          </a:prstGeom>
        </p:spPr>
      </p:pic>
      <p:pic>
        <p:nvPicPr>
          <p:cNvPr id="7" name="BackButtonClick">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9092499" y="4594677"/>
            <a:ext cx="406342" cy="406342"/>
          </a:xfrm>
          <a:prstGeom prst="rect">
            <a:avLst/>
          </a:prstGeom>
        </p:spPr>
      </p:pic>
      <p:pic>
        <p:nvPicPr>
          <p:cNvPr id="8" name="OverlayIn">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9126827" y="4981781"/>
            <a:ext cx="406342" cy="406342"/>
          </a:xfrm>
          <a:prstGeom prst="rect">
            <a:avLst/>
          </a:prstGeom>
        </p:spPr>
      </p:pic>
      <p:pic>
        <p:nvPicPr>
          <p:cNvPr id="9" name="OverlayOut">
            <a:hlinkClick r:id="" action="ppaction://media"/>
          </p:cNvPr>
          <p:cNvPicPr>
            <a:picLocks noChangeAspect="1"/>
          </p:cNvPicPr>
          <p:nvPr>
            <a:audioFile r:link="rId10"/>
            <p:extLst>
              <p:ext uri="{DAA4B4D4-6D71-4841-9C94-3DE7FCFB9230}">
                <p14:media xmlns:p14="http://schemas.microsoft.com/office/powerpoint/2010/main" r:embed="rId9">
                  <p14:bmkLst>
                    <p14:bmk name="Bookmark 1" time="0"/>
                  </p14:bmkLst>
                </p14:media>
              </p:ext>
            </p:extLst>
          </p:nvPr>
        </p:nvPicPr>
        <p:blipFill>
          <a:blip r:embed="rId17"/>
          <a:stretch>
            <a:fillRect/>
          </a:stretch>
        </p:blipFill>
        <p:spPr>
          <a:xfrm>
            <a:off x="9126827" y="5373368"/>
            <a:ext cx="406342" cy="406342"/>
          </a:xfrm>
          <a:prstGeom prst="rect">
            <a:avLst/>
          </a:prstGeom>
        </p:spPr>
      </p:pic>
      <p:pic>
        <p:nvPicPr>
          <p:cNvPr id="13" name="PageTransitionLeft">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9126827" y="5794505"/>
            <a:ext cx="406342" cy="406342"/>
          </a:xfrm>
          <a:prstGeom prst="rect">
            <a:avLst/>
          </a:prstGeom>
        </p:spPr>
      </p:pic>
      <p:pic>
        <p:nvPicPr>
          <p:cNvPr id="14" name="PageTransitionRight">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17"/>
          <a:stretch>
            <a:fillRect/>
          </a:stretch>
        </p:blipFill>
        <p:spPr>
          <a:xfrm>
            <a:off x="9104538" y="6243943"/>
            <a:ext cx="406342" cy="406342"/>
          </a:xfrm>
          <a:prstGeom prst="rect">
            <a:avLst/>
          </a:prstGeom>
        </p:spPr>
      </p:pic>
    </p:spTree>
    <p:extLst>
      <p:ext uri="{BB962C8B-B14F-4D97-AF65-F5344CB8AC3E}">
        <p14:creationId xmlns:p14="http://schemas.microsoft.com/office/powerpoint/2010/main" val="1935876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12"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1368"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1272"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p:cTn id="26" dur="1344" fill="hold"/>
                                        <p:tgtEl>
                                          <p:spTgt spid="8"/>
                                        </p:tgtEl>
                                      </p:cBhvr>
                                    </p:cmd>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mediacall" presetSubtype="0" fill="hold" nodeType="withEffect">
                                  <p:stCondLst>
                                    <p:cond delay="0"/>
                                  </p:stCondLst>
                                  <p:childTnLst>
                                    <p:cmd type="call" cmd="playFrom(0.0)">
                                      <p:cBhvr>
                                        <p:cTn id="32" dur="720" fill="hold"/>
                                        <p:tgtEl>
                                          <p:spTgt spid="9"/>
                                        </p:tgtEl>
                                      </p:cBhvr>
                                    </p:cmd>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mediacall" presetSubtype="0" fill="hold" nodeType="withEffect">
                                  <p:stCondLst>
                                    <p:cond delay="0"/>
                                  </p:stCondLst>
                                  <p:childTnLst>
                                    <p:cmd type="call" cmd="playFrom(0.0)">
                                      <p:cBhvr>
                                        <p:cTn id="38" dur="480" fill="hold"/>
                                        <p:tgtEl>
                                          <p:spTgt spid="13"/>
                                        </p:tgtEl>
                                      </p:cBhvr>
                                    </p:cmd>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mediacall" presetSubtype="0" fill="hold" nodeType="withEffect">
                                  <p:stCondLst>
                                    <p:cond delay="0"/>
                                  </p:stCondLst>
                                  <p:childTnLst>
                                    <p:cmd type="call" cmd="playFrom(0.0)">
                                      <p:cBhvr>
                                        <p:cTn id="44" dur="48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5" fill="hold" display="0">
                  <p:stCondLst>
                    <p:cond delay="indefinite"/>
                  </p:stCondLst>
                  <p:endCondLst>
                    <p:cond evt="onStopAudio" delay="0">
                      <p:tgtEl>
                        <p:sldTgt/>
                      </p:tgtEl>
                    </p:cond>
                  </p:endCondLst>
                </p:cTn>
                <p:tgtEl>
                  <p:spTgt spid="6"/>
                </p:tgtEl>
              </p:cMediaNode>
            </p:audio>
            <p:audio>
              <p:cMediaNode vol="80000" showWhenStopped="0">
                <p:cTn id="46" fill="hold" display="0">
                  <p:stCondLst>
                    <p:cond delay="indefinite"/>
                  </p:stCondLst>
                  <p:endCondLst>
                    <p:cond evt="onStopAudio" delay="0">
                      <p:tgtEl>
                        <p:sldTgt/>
                      </p:tgtEl>
                    </p:cond>
                  </p:endCondLst>
                </p:cTn>
                <p:tgtEl>
                  <p:spTgt spid="7"/>
                </p:tgtEl>
              </p:cMediaNode>
            </p:audio>
            <p:audio>
              <p:cMediaNode vol="80000" showWhenStopped="0">
                <p:cTn id="47" fill="hold" display="0">
                  <p:stCondLst>
                    <p:cond delay="indefinite"/>
                  </p:stCondLst>
                  <p:endCondLst>
                    <p:cond evt="onStopAudio" delay="0">
                      <p:tgtEl>
                        <p:sldTgt/>
                      </p:tgtEl>
                    </p:cond>
                  </p:endCondLst>
                </p:cTn>
                <p:tgtEl>
                  <p:spTgt spid="8"/>
                </p:tgtEl>
              </p:cMediaNode>
            </p:audio>
            <p:audio>
              <p:cMediaNode vol="80000" showWhenStopped="0">
                <p:cTn id="48" fill="hold" display="0">
                  <p:stCondLst>
                    <p:cond delay="indefinite"/>
                  </p:stCondLst>
                  <p:endCondLst>
                    <p:cond evt="onStopAudio" delay="0">
                      <p:tgtEl>
                        <p:sldTgt/>
                      </p:tgtEl>
                    </p:cond>
                  </p:endCondLst>
                </p:cTn>
                <p:tgtEl>
                  <p:spTgt spid="9"/>
                </p:tgtEl>
              </p:cMediaNode>
            </p:audio>
            <p:audio>
              <p:cMediaNode vol="80000" showWhenStopped="0">
                <p:cTn id="49" fill="hold" display="0">
                  <p:stCondLst>
                    <p:cond delay="indefinite"/>
                  </p:stCondLst>
                  <p:endCondLst>
                    <p:cond evt="onStopAudio" delay="0">
                      <p:tgtEl>
                        <p:sldTgt/>
                      </p:tgtEl>
                    </p:cond>
                  </p:endCondLst>
                </p:cTn>
                <p:tgtEl>
                  <p:spTgt spid="13"/>
                </p:tgtEl>
              </p:cMediaNode>
            </p:audio>
            <p:audio>
              <p:cMediaNode vol="80000" showWhenStopped="0">
                <p:cTn id="50" fill="hold" display="0">
                  <p:stCondLst>
                    <p:cond delay="indefinite"/>
                  </p:stCondLst>
                  <p:endCondLst>
                    <p:cond evt="onStopAudio" delay="0">
                      <p:tgtEl>
                        <p:sldTgt/>
                      </p:tgtEl>
                    </p:cond>
                  </p:endCondLst>
                </p:cTn>
                <p:tgtEl>
                  <p:spTgt spid="14"/>
                </p:tgtEl>
              </p:cMediaNode>
            </p:audio>
            <p:audio>
              <p:cMediaNode vol="80000" showWhenStopped="0">
                <p:cTn id="51" fill="hold" display="0">
                  <p:stCondLst>
                    <p:cond delay="indefinite"/>
                  </p:stCondLst>
                  <p:endCondLst>
                    <p:cond evt="onStopAudio" delay="0">
                      <p:tgtEl>
                        <p:sldTgt/>
                      </p:tgtEl>
                    </p:cond>
                  </p:endCondLst>
                </p:cTn>
                <p:tgtEl>
                  <p:spTgt spid="4"/>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Sonidos</a:t>
            </a:r>
          </a:p>
        </p:txBody>
      </p:sp>
      <p:sp>
        <p:nvSpPr>
          <p:cNvPr id="5" name="Marcador de texto 4"/>
          <p:cNvSpPr>
            <a:spLocks noGrp="1"/>
          </p:cNvSpPr>
          <p:nvPr>
            <p:ph type="body" sz="quarter" idx="12"/>
          </p:nvPr>
        </p:nvSpPr>
        <p:spPr/>
        <p:txBody>
          <a:bodyPr/>
          <a:lstStyle/>
          <a:p>
            <a:r>
              <a:rPr lang="es-ES" dirty="0"/>
              <a:t>Añadiendo más </a:t>
            </a:r>
            <a:r>
              <a:rPr lang="es-ES" dirty="0" err="1"/>
              <a:t>feedback</a:t>
            </a:r>
            <a:endParaRPr lang="es-ES" dirty="0"/>
          </a:p>
        </p:txBody>
      </p:sp>
    </p:spTree>
    <p:extLst>
      <p:ext uri="{BB962C8B-B14F-4D97-AF65-F5344CB8AC3E}">
        <p14:creationId xmlns:p14="http://schemas.microsoft.com/office/powerpoint/2010/main" val="3585151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Conceptos</a:t>
            </a:r>
            <a:r>
              <a:rPr lang="en-US" dirty="0"/>
              <a:t> </a:t>
            </a:r>
            <a:r>
              <a:rPr lang="en-US" dirty="0" err="1"/>
              <a:t>básicos</a:t>
            </a:r>
            <a:r>
              <a:rPr lang="en-US" dirty="0"/>
              <a:t> de </a:t>
            </a:r>
            <a:r>
              <a:rPr lang="en-US" dirty="0" err="1"/>
              <a:t>diseño</a:t>
            </a:r>
            <a:endParaRPr lang="en-US" sz="7200" dirty="0"/>
          </a:p>
        </p:txBody>
      </p:sp>
    </p:spTree>
    <p:extLst>
      <p:ext uri="{BB962C8B-B14F-4D97-AF65-F5344CB8AC3E}">
        <p14:creationId xmlns:p14="http://schemas.microsoft.com/office/powerpoint/2010/main" val="164836487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Xbox"/>
          <p:cNvPicPr>
            <a:picLocks noChangeAspect="1"/>
          </p:cNvPicPr>
          <p:nvPr/>
        </p:nvPicPr>
        <p:blipFill rotWithShape="1">
          <a:blip r:embed="rId3">
            <a:extLst>
              <a:ext uri="{28A0092B-C50C-407E-A947-70E740481C1C}">
                <a14:useLocalDpi xmlns:a14="http://schemas.microsoft.com/office/drawing/2010/main" val="0"/>
              </a:ext>
            </a:extLst>
          </a:blip>
          <a:srcRect l="67408" t="74219" r="13727" b="5575"/>
          <a:stretch/>
        </p:blipFill>
        <p:spPr>
          <a:xfrm>
            <a:off x="1631255" y="5485139"/>
            <a:ext cx="1279964" cy="846332"/>
          </a:xfrm>
          <a:prstGeom prst="rect">
            <a:avLst/>
          </a:prstGeom>
        </p:spPr>
      </p:pic>
      <p:sp>
        <p:nvSpPr>
          <p:cNvPr id="3" name="Title 2"/>
          <p:cNvSpPr>
            <a:spLocks noGrp="1"/>
          </p:cNvSpPr>
          <p:nvPr>
            <p:ph type="title"/>
          </p:nvPr>
        </p:nvSpPr>
        <p:spPr>
          <a:xfrm>
            <a:off x="275481" y="209578"/>
            <a:ext cx="11885514" cy="750897"/>
          </a:xfrm>
        </p:spPr>
        <p:txBody>
          <a:bodyPr/>
          <a:lstStyle/>
          <a:p>
            <a:r>
              <a:rPr lang="en-US" sz="3672" dirty="0"/>
              <a:t>La </a:t>
            </a:r>
            <a:r>
              <a:rPr lang="en-US" sz="3672" dirty="0" err="1"/>
              <a:t>experiencia</a:t>
            </a:r>
            <a:r>
              <a:rPr lang="en-US" sz="3672" dirty="0"/>
              <a:t> DEBE </a:t>
            </a:r>
            <a:r>
              <a:rPr lang="en-US" sz="3672" dirty="0" err="1"/>
              <a:t>cambiar</a:t>
            </a:r>
            <a:endParaRPr lang="en-US" sz="3672" dirty="0"/>
          </a:p>
        </p:txBody>
      </p:sp>
      <p:pic>
        <p:nvPicPr>
          <p:cNvPr id="18" name="Xbox"/>
          <p:cNvPicPr>
            <a:picLocks noChangeAspect="1"/>
          </p:cNvPicPr>
          <p:nvPr/>
        </p:nvPicPr>
        <p:blipFill rotWithShape="1">
          <a:blip r:embed="rId3">
            <a:extLst>
              <a:ext uri="{28A0092B-C50C-407E-A947-70E740481C1C}">
                <a14:useLocalDpi xmlns:a14="http://schemas.microsoft.com/office/drawing/2010/main" val="0"/>
              </a:ext>
            </a:extLst>
          </a:blip>
          <a:srcRect b="25595"/>
          <a:stretch/>
        </p:blipFill>
        <p:spPr>
          <a:xfrm>
            <a:off x="499101" y="1295161"/>
            <a:ext cx="6785174" cy="3116362"/>
          </a:xfrm>
          <a:prstGeom prst="rect">
            <a:avLst/>
          </a:prstGeom>
        </p:spPr>
      </p:pic>
      <p:sp>
        <p:nvSpPr>
          <p:cNvPr id="19" name="Rectangle 18"/>
          <p:cNvSpPr/>
          <p:nvPr/>
        </p:nvSpPr>
        <p:spPr bwMode="auto">
          <a:xfrm>
            <a:off x="1352019" y="1333184"/>
            <a:ext cx="5067463" cy="2882177"/>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628180" y="4604467"/>
            <a:ext cx="1609271" cy="1940293"/>
          </a:xfrm>
          <a:prstGeom prst="rect">
            <a:avLst/>
          </a:prstGeom>
        </p:spPr>
      </p:pic>
      <p:pic>
        <p:nvPicPr>
          <p:cNvPr id="27" name="Xbox"/>
          <p:cNvPicPr>
            <a:picLocks noChangeAspect="1"/>
          </p:cNvPicPr>
          <p:nvPr/>
        </p:nvPicPr>
        <p:blipFill rotWithShape="1">
          <a:blip r:embed="rId3">
            <a:extLst>
              <a:ext uri="{28A0092B-C50C-407E-A947-70E740481C1C}">
                <a14:useLocalDpi xmlns:a14="http://schemas.microsoft.com/office/drawing/2010/main" val="0"/>
              </a:ext>
            </a:extLst>
          </a:blip>
          <a:srcRect l="67510" t="74219" r="13727" b="5528"/>
          <a:stretch/>
        </p:blipFill>
        <p:spPr>
          <a:xfrm>
            <a:off x="4848124" y="5574614"/>
            <a:ext cx="1273051" cy="848281"/>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5435508" y="4681923"/>
            <a:ext cx="1609271" cy="1940293"/>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8293" y="4517985"/>
            <a:ext cx="2354918" cy="823188"/>
          </a:xfrm>
          <a:prstGeom prst="rect">
            <a:avLst/>
          </a:prstGeom>
        </p:spPr>
      </p:pic>
      <p:grpSp>
        <p:nvGrpSpPr>
          <p:cNvPr id="4" name="Group 3"/>
          <p:cNvGrpSpPr/>
          <p:nvPr/>
        </p:nvGrpSpPr>
        <p:grpSpPr>
          <a:xfrm>
            <a:off x="8686741" y="5027777"/>
            <a:ext cx="2462512" cy="1395119"/>
            <a:chOff x="9333154" y="5131164"/>
            <a:chExt cx="1643796" cy="931281"/>
          </a:xfrm>
        </p:grpSpPr>
        <p:pic>
          <p:nvPicPr>
            <p:cNvPr id="17" name="Laptop"/>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33154" y="5131164"/>
              <a:ext cx="1643796" cy="931281"/>
            </a:xfrm>
            <a:prstGeom prst="rect">
              <a:avLst/>
            </a:prstGeom>
          </p:spPr>
        </p:pic>
        <p:sp>
          <p:nvSpPr>
            <p:cNvPr id="21" name="Rectangle 20"/>
            <p:cNvSpPr/>
            <p:nvPr/>
          </p:nvSpPr>
          <p:spPr bwMode="auto">
            <a:xfrm>
              <a:off x="9437564" y="5157189"/>
              <a:ext cx="1153206" cy="656462"/>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8399" b="100000" l="0" r="100000"/>
                    </a14:imgEffect>
                  </a14:imgLayer>
                </a14:imgProps>
              </a:ext>
            </a:extLst>
          </a:blip>
          <a:stretch>
            <a:fillRect/>
          </a:stretch>
        </p:blipFill>
        <p:spPr>
          <a:xfrm>
            <a:off x="8743839" y="4618543"/>
            <a:ext cx="1609271" cy="1940293"/>
          </a:xfrm>
          <a:prstGeom prst="rect">
            <a:avLst/>
          </a:prstGeom>
        </p:spPr>
      </p:pic>
    </p:spTree>
    <p:extLst>
      <p:ext uri="{BB962C8B-B14F-4D97-AF65-F5344CB8AC3E}">
        <p14:creationId xmlns:p14="http://schemas.microsoft.com/office/powerpoint/2010/main" val="81211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58376" y="1197211"/>
            <a:ext cx="9919724" cy="4585703"/>
            <a:chOff x="503300" y="1057340"/>
            <a:chExt cx="11429875" cy="5283817"/>
          </a:xfrm>
        </p:grpSpPr>
        <p:grpSp>
          <p:nvGrpSpPr>
            <p:cNvPr id="22" name="Group 21"/>
            <p:cNvGrpSpPr/>
            <p:nvPr/>
          </p:nvGrpSpPr>
          <p:grpSpPr>
            <a:xfrm>
              <a:off x="503300" y="1057340"/>
              <a:ext cx="11429875" cy="5283817"/>
              <a:chOff x="-456810" y="1851360"/>
              <a:chExt cx="7223681" cy="3339372"/>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110"/>
              <a:stretch/>
            </p:blipFill>
            <p:spPr>
              <a:xfrm>
                <a:off x="-456810" y="1851360"/>
                <a:ext cx="7223681" cy="3339372"/>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0072" y="1119848"/>
              <a:ext cx="8536329" cy="4856679"/>
            </a:xfrm>
            <a:prstGeom prst="rect">
              <a:avLst/>
            </a:prstGeom>
          </p:spPr>
        </p:pic>
      </p:grpSp>
      <p:sp>
        <p:nvSpPr>
          <p:cNvPr id="36" name="Title 2"/>
          <p:cNvSpPr>
            <a:spLocks noGrp="1"/>
          </p:cNvSpPr>
          <p:nvPr>
            <p:ph type="title"/>
          </p:nvPr>
        </p:nvSpPr>
        <p:spPr>
          <a:xfrm>
            <a:off x="275482" y="295730"/>
            <a:ext cx="11887878" cy="917444"/>
          </a:xfrm>
        </p:spPr>
        <p:txBody>
          <a:bodyPr/>
          <a:lstStyle/>
          <a:p>
            <a:r>
              <a:rPr lang="en-US" dirty="0" err="1"/>
              <a:t>Siempre</a:t>
            </a:r>
            <a:r>
              <a:rPr lang="en-US" dirty="0"/>
              <a:t> simple</a:t>
            </a:r>
          </a:p>
        </p:txBody>
      </p:sp>
      <p:grpSp>
        <p:nvGrpSpPr>
          <p:cNvPr id="4" name="Group 3"/>
          <p:cNvGrpSpPr/>
          <p:nvPr/>
        </p:nvGrpSpPr>
        <p:grpSpPr>
          <a:xfrm>
            <a:off x="5200615" y="5824470"/>
            <a:ext cx="3210449" cy="1134609"/>
            <a:chOff x="5200469" y="5824800"/>
            <a:chExt cx="3210905" cy="113477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0"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1064215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Pero </a:t>
            </a:r>
            <a:r>
              <a:rPr lang="en-US" dirty="0" err="1"/>
              <a:t>coherente</a:t>
            </a:r>
            <a:endParaRPr lang="en-US" dirty="0"/>
          </a:p>
        </p:txBody>
      </p:sp>
      <p:grpSp>
        <p:nvGrpSpPr>
          <p:cNvPr id="2" name="Group 1"/>
          <p:cNvGrpSpPr/>
          <p:nvPr/>
        </p:nvGrpSpPr>
        <p:grpSpPr>
          <a:xfrm>
            <a:off x="1258376" y="1197211"/>
            <a:ext cx="9919724" cy="4577626"/>
            <a:chOff x="1006214" y="1196884"/>
            <a:chExt cx="9921132" cy="4578275"/>
          </a:xfrm>
        </p:grpSpPr>
        <p:grpSp>
          <p:nvGrpSpPr>
            <p:cNvPr id="22" name="Group 21"/>
            <p:cNvGrpSpPr/>
            <p:nvPr/>
          </p:nvGrpSpPr>
          <p:grpSpPr>
            <a:xfrm>
              <a:off x="1006214" y="1196884"/>
              <a:ext cx="9921132" cy="4578275"/>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332" y="1234807"/>
              <a:ext cx="7409534" cy="4241556"/>
            </a:xfrm>
            <a:prstGeom prst="rect">
              <a:avLst/>
            </a:prstGeom>
          </p:spPr>
        </p:pic>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2802369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Y </a:t>
            </a:r>
            <a:r>
              <a:rPr lang="en-US" dirty="0" err="1"/>
              <a:t>cautivar</a:t>
            </a:r>
            <a:endParaRPr lang="en-US" dirty="0"/>
          </a:p>
        </p:txBody>
      </p:sp>
      <p:grpSp>
        <p:nvGrpSpPr>
          <p:cNvPr id="2" name="Group 1"/>
          <p:cNvGrpSpPr/>
          <p:nvPr/>
        </p:nvGrpSpPr>
        <p:grpSpPr>
          <a:xfrm>
            <a:off x="1258376" y="1197211"/>
            <a:ext cx="9919724" cy="4558376"/>
            <a:chOff x="1006214" y="1196884"/>
            <a:chExt cx="9921132" cy="4559023"/>
          </a:xfrm>
        </p:grpSpPr>
        <p:grpSp>
          <p:nvGrpSpPr>
            <p:cNvPr id="22" name="Group 21"/>
            <p:cNvGrpSpPr/>
            <p:nvPr/>
          </p:nvGrpSpPr>
          <p:grpSpPr>
            <a:xfrm>
              <a:off x="1006214" y="1196884"/>
              <a:ext cx="9921132" cy="4559023"/>
              <a:chOff x="-456810" y="1851360"/>
              <a:chExt cx="7223681" cy="3319473"/>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332" y="1252481"/>
              <a:ext cx="7409534" cy="4214257"/>
            </a:xfrm>
            <a:prstGeom prst="rect">
              <a:avLst/>
            </a:prstGeom>
          </p:spPr>
        </p:pic>
      </p:grpSp>
      <p:grpSp>
        <p:nvGrpSpPr>
          <p:cNvPr id="8" name="Group 7"/>
          <p:cNvGrpSpPr/>
          <p:nvPr/>
        </p:nvGrpSpPr>
        <p:grpSpPr>
          <a:xfrm>
            <a:off x="5200615" y="5824470"/>
            <a:ext cx="3210449" cy="1134609"/>
            <a:chOff x="5200469" y="5824800"/>
            <a:chExt cx="3210905" cy="113477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0"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spTree>
    <p:extLst>
      <p:ext uri="{BB962C8B-B14F-4D97-AF65-F5344CB8AC3E}">
        <p14:creationId xmlns:p14="http://schemas.microsoft.com/office/powerpoint/2010/main" val="238285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38" y="295730"/>
            <a:ext cx="11887878" cy="917444"/>
          </a:xfrm>
        </p:spPr>
        <p:txBody>
          <a:bodyPr/>
          <a:lstStyle/>
          <a:p>
            <a:r>
              <a:rPr lang="en-US" dirty="0"/>
              <a:t>El </a:t>
            </a:r>
            <a:r>
              <a:rPr lang="en-US" dirty="0" err="1"/>
              <a:t>viaje</a:t>
            </a:r>
            <a:r>
              <a:rPr lang="en-US" dirty="0"/>
              <a:t> de la </a:t>
            </a:r>
            <a:r>
              <a:rPr lang="en-US" dirty="0" err="1"/>
              <a:t>convergencia</a:t>
            </a:r>
            <a:endParaRPr lang="en-US" sz="3999" dirty="0">
              <a:gradFill>
                <a:gsLst>
                  <a:gs pos="10101">
                    <a:schemeClr val="tx1"/>
                  </a:gs>
                  <a:gs pos="54000">
                    <a:schemeClr val="tx1"/>
                  </a:gs>
                </a:gsLst>
                <a:lin ang="5400000" scaled="0"/>
              </a:gradFill>
            </a:endParaRPr>
          </a:p>
        </p:txBody>
      </p:sp>
      <p:sp>
        <p:nvSpPr>
          <p:cNvPr id="38" name="Rectangle 36"/>
          <p:cNvSpPr/>
          <p:nvPr/>
        </p:nvSpPr>
        <p:spPr bwMode="auto">
          <a:xfrm>
            <a:off x="882" y="1160455"/>
            <a:ext cx="12434711" cy="583406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pPr>
            <a:endParaRPr lang="en-US" sz="1530" dirty="0">
              <a:solidFill>
                <a:srgbClr val="FFFFFF"/>
              </a:solidFill>
            </a:endParaRPr>
          </a:p>
        </p:txBody>
      </p:sp>
      <p:sp>
        <p:nvSpPr>
          <p:cNvPr id="104" name="Rectangle 63"/>
          <p:cNvSpPr/>
          <p:nvPr/>
        </p:nvSpPr>
        <p:spPr bwMode="auto">
          <a:xfrm>
            <a:off x="1227991" y="1962168"/>
            <a:ext cx="9326033" cy="397416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fontAlgn="base">
              <a:spcBef>
                <a:spcPct val="0"/>
              </a:spcBef>
              <a:spcAft>
                <a:spcPct val="0"/>
              </a:spcAft>
            </a:pPr>
            <a:endParaRPr lang="en-US" sz="1530" dirty="0">
              <a:gradFill>
                <a:gsLst>
                  <a:gs pos="0">
                    <a:srgbClr val="FFFFFF"/>
                  </a:gs>
                  <a:gs pos="100000">
                    <a:srgbClr val="FFFFFF"/>
                  </a:gs>
                </a:gsLst>
                <a:lin ang="5400000" scaled="0"/>
              </a:gradFill>
            </a:endParaRPr>
          </a:p>
        </p:txBody>
      </p:sp>
      <p:sp>
        <p:nvSpPr>
          <p:cNvPr id="105" name="Rectangle 62"/>
          <p:cNvSpPr/>
          <p:nvPr/>
        </p:nvSpPr>
        <p:spPr bwMode="auto">
          <a:xfrm>
            <a:off x="882" y="3296409"/>
            <a:ext cx="12434710" cy="7092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30" fontAlgn="base">
              <a:lnSpc>
                <a:spcPct val="90000"/>
              </a:lnSpc>
              <a:spcBef>
                <a:spcPct val="0"/>
              </a:spcBef>
              <a:spcAft>
                <a:spcPct val="0"/>
              </a:spcAft>
            </a:pPr>
            <a:endParaRPr lang="en-US" sz="1836" dirty="0" err="1">
              <a:gradFill>
                <a:gsLst>
                  <a:gs pos="2917">
                    <a:srgbClr val="737373"/>
                  </a:gs>
                  <a:gs pos="81000">
                    <a:srgbClr val="737373"/>
                  </a:gs>
                </a:gsLst>
                <a:lin ang="5400000" scaled="0"/>
              </a:gradFill>
              <a:ea typeface="Segoe UI" pitchFamily="34" charset="0"/>
              <a:cs typeface="Segoe UI" pitchFamily="34" charset="0"/>
            </a:endParaRPr>
          </a:p>
        </p:txBody>
      </p:sp>
      <p:sp>
        <p:nvSpPr>
          <p:cNvPr id="106" name="TextBox 35"/>
          <p:cNvSpPr txBox="1"/>
          <p:nvPr/>
        </p:nvSpPr>
        <p:spPr>
          <a:xfrm>
            <a:off x="1455852" y="2146656"/>
            <a:ext cx="509772"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Phone</a:t>
            </a:r>
          </a:p>
        </p:txBody>
      </p:sp>
      <p:sp>
        <p:nvSpPr>
          <p:cNvPr id="107" name="TextBox 36"/>
          <p:cNvSpPr txBox="1"/>
          <p:nvPr/>
        </p:nvSpPr>
        <p:spPr>
          <a:xfrm>
            <a:off x="2799954" y="2046733"/>
            <a:ext cx="891550" cy="338754"/>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Tablet </a:t>
            </a:r>
            <a:r>
              <a:rPr lang="en-US" sz="1199" dirty="0" err="1">
                <a:solidFill>
                  <a:srgbClr val="4F4F4F"/>
                </a:solidFill>
                <a:cs typeface="Segoe UI" panose="020B0502040204020203" pitchFamily="34" charset="0"/>
              </a:rPr>
              <a:t>Pequeña</a:t>
            </a:r>
            <a:endParaRPr lang="en-US" sz="1199" dirty="0">
              <a:solidFill>
                <a:srgbClr val="4F4F4F"/>
              </a:solidFill>
              <a:cs typeface="Segoe UI" panose="020B0502040204020203" pitchFamily="34" charset="0"/>
            </a:endParaRPr>
          </a:p>
        </p:txBody>
      </p:sp>
      <p:sp>
        <p:nvSpPr>
          <p:cNvPr id="108" name="TextBox 37"/>
          <p:cNvSpPr txBox="1"/>
          <p:nvPr/>
        </p:nvSpPr>
        <p:spPr>
          <a:xfrm>
            <a:off x="6448852" y="1980532"/>
            <a:ext cx="1505958" cy="338754"/>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99" dirty="0">
                <a:solidFill>
                  <a:srgbClr val="4F4F4F"/>
                </a:solidFill>
              </a:rPr>
              <a:t>2-in-1s</a:t>
            </a:r>
            <a:br>
              <a:rPr lang="en-US" sz="1199" dirty="0">
                <a:solidFill>
                  <a:srgbClr val="4F4F4F"/>
                </a:solidFill>
              </a:rPr>
            </a:br>
            <a:r>
              <a:rPr lang="en-US" sz="1199" dirty="0">
                <a:solidFill>
                  <a:srgbClr val="4F4F4F"/>
                </a:solidFill>
              </a:rPr>
              <a:t>(Tablet or Laptop)</a:t>
            </a:r>
          </a:p>
        </p:txBody>
      </p:sp>
      <p:sp>
        <p:nvSpPr>
          <p:cNvPr id="109" name="TextBox 38"/>
          <p:cNvSpPr txBox="1"/>
          <p:nvPr/>
        </p:nvSpPr>
        <p:spPr>
          <a:xfrm>
            <a:off x="9045394" y="1980532"/>
            <a:ext cx="1468625" cy="338754"/>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PC</a:t>
            </a:r>
            <a:br>
              <a:rPr lang="en-US" sz="1199" dirty="0">
                <a:solidFill>
                  <a:srgbClr val="4F4F4F"/>
                </a:solidFill>
                <a:cs typeface="Segoe UI" panose="020B0502040204020203" pitchFamily="34" charset="0"/>
              </a:rPr>
            </a:br>
            <a:r>
              <a:rPr lang="en-US" sz="1199" dirty="0">
                <a:solidFill>
                  <a:srgbClr val="4F4F4F"/>
                </a:solidFill>
                <a:cs typeface="Segoe UI" panose="020B0502040204020203" pitchFamily="34" charset="0"/>
              </a:rPr>
              <a:t>&amp; All-in-Ones</a:t>
            </a:r>
          </a:p>
        </p:txBody>
      </p:sp>
      <p:sp>
        <p:nvSpPr>
          <p:cNvPr id="110" name="TextBox 39"/>
          <p:cNvSpPr txBox="1"/>
          <p:nvPr/>
        </p:nvSpPr>
        <p:spPr>
          <a:xfrm>
            <a:off x="2099504" y="2146656"/>
            <a:ext cx="643910"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Phablet</a:t>
            </a:r>
          </a:p>
        </p:txBody>
      </p:sp>
      <p:sp>
        <p:nvSpPr>
          <p:cNvPr id="111" name="TextBox 40"/>
          <p:cNvSpPr txBox="1"/>
          <p:nvPr/>
        </p:nvSpPr>
        <p:spPr>
          <a:xfrm>
            <a:off x="3598553" y="2146656"/>
            <a:ext cx="1488601"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Tablet Grande</a:t>
            </a:r>
          </a:p>
        </p:txBody>
      </p:sp>
      <p:sp>
        <p:nvSpPr>
          <p:cNvPr id="112" name="TextBox 41"/>
          <p:cNvSpPr txBox="1"/>
          <p:nvPr/>
        </p:nvSpPr>
        <p:spPr>
          <a:xfrm>
            <a:off x="8118965" y="1980533"/>
            <a:ext cx="730188"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err="1">
                <a:solidFill>
                  <a:srgbClr val="4F4F4F"/>
                </a:solidFill>
                <a:cs typeface="Segoe UI" panose="020B0502040204020203" pitchFamily="34" charset="0"/>
              </a:rPr>
              <a:t>Portátil</a:t>
            </a:r>
            <a:endParaRPr lang="en-US" sz="1199" dirty="0">
              <a:solidFill>
                <a:srgbClr val="4F4F4F"/>
              </a:solidFill>
              <a:cs typeface="Segoe UI" panose="020B0502040204020203" pitchFamily="34" charset="0"/>
            </a:endParaRPr>
          </a:p>
        </p:txBody>
      </p:sp>
      <p:pic>
        <p:nvPicPr>
          <p:cNvPr id="11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716707" y="2414964"/>
            <a:ext cx="1076850" cy="684938"/>
          </a:xfrm>
          <a:prstGeom prst="rect">
            <a:avLst/>
          </a:prstGeom>
        </p:spPr>
      </p:pic>
      <p:pic>
        <p:nvPicPr>
          <p:cNvPr id="11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9294" y="2380716"/>
            <a:ext cx="1167301" cy="858754"/>
          </a:xfrm>
          <a:prstGeom prst="rect">
            <a:avLst/>
          </a:prstGeom>
        </p:spPr>
      </p:pic>
      <p:pic>
        <p:nvPicPr>
          <p:cNvPr id="11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9690" y="2380717"/>
            <a:ext cx="1146325" cy="732896"/>
          </a:xfrm>
          <a:prstGeom prst="rect">
            <a:avLst/>
          </a:prstGeom>
        </p:spPr>
      </p:pic>
      <p:pic>
        <p:nvPicPr>
          <p:cNvPr id="11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8273" y="2380716"/>
            <a:ext cx="665550" cy="511047"/>
          </a:xfrm>
          <a:prstGeom prst="rect">
            <a:avLst/>
          </a:prstGeom>
        </p:spPr>
      </p:pic>
      <p:pic>
        <p:nvPicPr>
          <p:cNvPr id="11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7242" y="2380716"/>
            <a:ext cx="455584" cy="443701"/>
          </a:xfrm>
          <a:prstGeom prst="rect">
            <a:avLst/>
          </a:prstGeom>
        </p:spPr>
      </p:pic>
      <p:pic>
        <p:nvPicPr>
          <p:cNvPr id="11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915179" y="2380717"/>
            <a:ext cx="652518" cy="649964"/>
          </a:xfrm>
          <a:prstGeom prst="rect">
            <a:avLst/>
          </a:prstGeom>
        </p:spPr>
      </p:pic>
      <p:pic>
        <p:nvPicPr>
          <p:cNvPr id="11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7991460" y="2416069"/>
            <a:ext cx="1097498" cy="707040"/>
          </a:xfrm>
          <a:prstGeom prst="rect">
            <a:avLst/>
          </a:prstGeom>
        </p:spPr>
      </p:pic>
      <p:sp>
        <p:nvSpPr>
          <p:cNvPr id="120" name="TextBox 49"/>
          <p:cNvSpPr txBox="1"/>
          <p:nvPr/>
        </p:nvSpPr>
        <p:spPr>
          <a:xfrm>
            <a:off x="4019421" y="4403695"/>
            <a:ext cx="463430"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Xbox</a:t>
            </a:r>
          </a:p>
        </p:txBody>
      </p:sp>
      <p:sp>
        <p:nvSpPr>
          <p:cNvPr id="121" name="TextBox 50"/>
          <p:cNvSpPr txBox="1"/>
          <p:nvPr/>
        </p:nvSpPr>
        <p:spPr>
          <a:xfrm>
            <a:off x="9148604" y="4564478"/>
            <a:ext cx="937678"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IoT</a:t>
            </a:r>
          </a:p>
        </p:txBody>
      </p:sp>
      <p:sp>
        <p:nvSpPr>
          <p:cNvPr id="122" name="TextBox 51"/>
          <p:cNvSpPr txBox="1"/>
          <p:nvPr/>
        </p:nvSpPr>
        <p:spPr>
          <a:xfrm>
            <a:off x="1952826" y="4238462"/>
            <a:ext cx="956098"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a:solidFill>
                  <a:srgbClr val="4F4F4F"/>
                </a:solidFill>
                <a:cs typeface="Segoe UI" panose="020B0502040204020203" pitchFamily="34" charset="0"/>
              </a:rPr>
              <a:t>Surface Hub</a:t>
            </a:r>
          </a:p>
        </p:txBody>
      </p:sp>
      <p:grpSp>
        <p:nvGrpSpPr>
          <p:cNvPr id="123" name="Xbox"/>
          <p:cNvGrpSpPr/>
          <p:nvPr/>
        </p:nvGrpSpPr>
        <p:grpSpPr bwMode="ltGray">
          <a:xfrm>
            <a:off x="3561893" y="4648026"/>
            <a:ext cx="1384740" cy="996245"/>
            <a:chOff x="8610991" y="1992417"/>
            <a:chExt cx="3186889" cy="2292792"/>
          </a:xfrm>
        </p:grpSpPr>
        <p:pic>
          <p:nvPicPr>
            <p:cNvPr id="12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12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12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562563" y="4505914"/>
            <a:ext cx="1816274" cy="1108085"/>
          </a:xfrm>
          <a:prstGeom prst="rect">
            <a:avLst/>
          </a:prstGeom>
        </p:spPr>
      </p:pic>
      <p:grpSp>
        <p:nvGrpSpPr>
          <p:cNvPr id="128" name="Group 57"/>
          <p:cNvGrpSpPr/>
          <p:nvPr/>
        </p:nvGrpSpPr>
        <p:grpSpPr>
          <a:xfrm>
            <a:off x="9193966" y="4833326"/>
            <a:ext cx="837074" cy="474421"/>
            <a:chOff x="87532" y="3622341"/>
            <a:chExt cx="1116863" cy="632995"/>
          </a:xfrm>
        </p:grpSpPr>
        <p:sp>
          <p:nvSpPr>
            <p:cNvPr id="12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62" fontAlgn="base">
                <a:lnSpc>
                  <a:spcPct val="90000"/>
                </a:lnSpc>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13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158020" y="4781585"/>
            <a:ext cx="1681036" cy="663367"/>
          </a:xfrm>
          <a:prstGeom prst="rect">
            <a:avLst/>
          </a:prstGeom>
          <a:noFill/>
          <a:ln>
            <a:noFill/>
          </a:ln>
        </p:spPr>
      </p:pic>
      <p:sp>
        <p:nvSpPr>
          <p:cNvPr id="132" name="TextBox 61"/>
          <p:cNvSpPr txBox="1"/>
          <p:nvPr/>
        </p:nvSpPr>
        <p:spPr>
          <a:xfrm>
            <a:off x="7582721" y="4564478"/>
            <a:ext cx="847903" cy="169377"/>
          </a:xfrm>
          <a:prstGeom prst="rect">
            <a:avLst/>
          </a:prstGeom>
          <a:noFill/>
        </p:spPr>
        <p:txBody>
          <a:bodyPr wrap="square" lIns="0" tIns="0" rIns="0" bIns="0" rtlCol="0">
            <a:spAutoFit/>
          </a:bodyPr>
          <a:lstStyle/>
          <a:p>
            <a:pPr algn="ctr" defTabSz="685425">
              <a:lnSpc>
                <a:spcPct val="90000"/>
              </a:lnSpc>
              <a:spcAft>
                <a:spcPts val="450"/>
              </a:spcAft>
            </a:pPr>
            <a:r>
              <a:rPr lang="en-US" sz="1199" dirty="0" err="1">
                <a:solidFill>
                  <a:srgbClr val="4F4F4F"/>
                </a:solidFill>
                <a:cs typeface="Segoe UI" panose="020B0502040204020203" pitchFamily="34" charset="0"/>
              </a:rPr>
              <a:t>Holografías</a:t>
            </a:r>
            <a:endParaRPr lang="en-US" sz="1199" dirty="0">
              <a:solidFill>
                <a:srgbClr val="4F4F4F"/>
              </a:solidFill>
              <a:cs typeface="Segoe UI" panose="020B0502040204020203" pitchFamily="34" charset="0"/>
            </a:endParaRPr>
          </a:p>
        </p:txBody>
      </p:sp>
      <p:grpSp>
        <p:nvGrpSpPr>
          <p:cNvPr id="133" name="Group 64"/>
          <p:cNvGrpSpPr/>
          <p:nvPr/>
        </p:nvGrpSpPr>
        <p:grpSpPr>
          <a:xfrm>
            <a:off x="5119593" y="3018471"/>
            <a:ext cx="1597113" cy="1382880"/>
            <a:chOff x="5052041" y="2485844"/>
            <a:chExt cx="2087919" cy="1807851"/>
          </a:xfrm>
        </p:grpSpPr>
        <p:sp>
          <p:nvSpPr>
            <p:cNvPr id="134" name="Oval 33"/>
            <p:cNvSpPr/>
            <p:nvPr/>
          </p:nvSpPr>
          <p:spPr>
            <a:xfrm>
              <a:off x="5192075" y="2485844"/>
              <a:ext cx="1807850" cy="1807851"/>
            </a:xfrm>
            <a:prstGeom prst="ellipse">
              <a:avLst/>
            </a:prstGeom>
            <a:solidFill>
              <a:schemeClr val="accent1"/>
            </a:solidFill>
            <a:ln w="88900" cmpd="thickThi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30"/>
              <a:endParaRPr lang="en-US" sz="1836" dirty="0" err="1">
                <a:solidFill>
                  <a:srgbClr val="FFFFFF"/>
                </a:solidFill>
              </a:endParaRPr>
            </a:p>
          </p:txBody>
        </p:sp>
        <p:grpSp>
          <p:nvGrpSpPr>
            <p:cNvPr id="135" name="Group 66"/>
            <p:cNvGrpSpPr/>
            <p:nvPr/>
          </p:nvGrpSpPr>
          <p:grpSpPr>
            <a:xfrm>
              <a:off x="5052041" y="2836625"/>
              <a:ext cx="2087919" cy="1071355"/>
              <a:chOff x="5052041" y="2836625"/>
              <a:chExt cx="2087919" cy="1071355"/>
            </a:xfrm>
          </p:grpSpPr>
          <p:sp>
            <p:nvSpPr>
              <p:cNvPr id="136" name="TextBox 35"/>
              <p:cNvSpPr txBox="1"/>
              <p:nvPr/>
            </p:nvSpPr>
            <p:spPr>
              <a:xfrm>
                <a:off x="5052041" y="3644319"/>
                <a:ext cx="2087919" cy="263661"/>
              </a:xfrm>
              <a:prstGeom prst="rect">
                <a:avLst/>
              </a:prstGeom>
              <a:noFill/>
              <a:ln>
                <a:noFill/>
              </a:ln>
            </p:spPr>
            <p:txBody>
              <a:bodyPr wrap="square" lIns="0" tIns="0" rIns="0" bIns="0" rtlCol="0">
                <a:spAutoFit/>
              </a:bodyPr>
              <a:lstStyle/>
              <a:p>
                <a:pPr algn="ctr" defTabSz="699430">
                  <a:lnSpc>
                    <a:spcPct val="90000"/>
                  </a:lnSpc>
                </a:pPr>
                <a:r>
                  <a:rPr lang="en-US" sz="1428" dirty="0">
                    <a:solidFill>
                      <a:srgbClr val="FFFFFF"/>
                    </a:solidFill>
                    <a:cs typeface="Segoe UI Semibold" panose="020B0702040204020203" pitchFamily="34" charset="0"/>
                  </a:rPr>
                  <a:t>Windows 10</a:t>
                </a:r>
              </a:p>
            </p:txBody>
          </p:sp>
          <p:sp>
            <p:nvSpPr>
              <p:cNvPr id="137"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rgbClr val="FFFFFF"/>
              </a:solidFill>
              <a:ln>
                <a:solidFill>
                  <a:srgbClr val="FFFFFF"/>
                </a:solidFill>
              </a:ln>
              <a:extLst/>
            </p:spPr>
            <p:txBody>
              <a:bodyPr vert="horz" wrap="square" lIns="93260" tIns="46630" rIns="93260" bIns="46630" numCol="1" anchor="t" anchorCtr="0" compatLnSpc="1">
                <a:prstTxWarp prst="textNoShape">
                  <a:avLst/>
                </a:prstTxWarp>
              </a:bodyPr>
              <a:lstStyle/>
              <a:p>
                <a:pPr defTabSz="699430"/>
                <a:endParaRPr lang="en-US" sz="1428">
                  <a:ln>
                    <a:solidFill>
                      <a:srgbClr val="FFFFFF"/>
                    </a:solidFill>
                  </a:ln>
                  <a:solidFill>
                    <a:srgbClr val="FFFFFF"/>
                  </a:solidFill>
                </a:endParaRPr>
              </a:p>
            </p:txBody>
          </p:sp>
        </p:grpSp>
      </p:grpSp>
    </p:spTree>
    <p:extLst>
      <p:ext uri="{BB962C8B-B14F-4D97-AF65-F5344CB8AC3E}">
        <p14:creationId xmlns:p14="http://schemas.microsoft.com/office/powerpoint/2010/main" val="398236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11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nodeType="withEffect">
                                  <p:stCondLst>
                                    <p:cond delay="10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11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par>
                                <p:cTn id="21" presetID="10" presetClass="entr" presetSubtype="0" fill="hold" nodeType="withEffect">
                                  <p:stCondLst>
                                    <p:cond delay="20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11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nodeType="withEffect">
                                  <p:stCondLst>
                                    <p:cond delay="400"/>
                                  </p:stCondLst>
                                  <p:childTnLst>
                                    <p:set>
                                      <p:cBhvr>
                                        <p:cTn id="30" dur="1" fill="hold">
                                          <p:stCondLst>
                                            <p:cond delay="0"/>
                                          </p:stCondLst>
                                        </p:cTn>
                                        <p:tgtEl>
                                          <p:spTgt spid="115"/>
                                        </p:tgtEl>
                                        <p:attrNameLst>
                                          <p:attrName>style.visibility</p:attrName>
                                        </p:attrNameLst>
                                      </p:cBhvr>
                                      <p:to>
                                        <p:strVal val="visible"/>
                                      </p:to>
                                    </p:set>
                                    <p:animEffect transition="in" filter="fade">
                                      <p:cBhvr>
                                        <p:cTn id="31" dur="500"/>
                                        <p:tgtEl>
                                          <p:spTgt spid="11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11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111"/>
                                        </p:tgtEl>
                                        <p:attrNameLst>
                                          <p:attrName>style.visibility</p:attrName>
                                        </p:attrNameLst>
                                      </p:cBhvr>
                                      <p:to>
                                        <p:strVal val="visible"/>
                                      </p:to>
                                    </p:set>
                                    <p:animEffect transition="in" filter="fade">
                                      <p:cBhvr>
                                        <p:cTn id="36" dur="500"/>
                                        <p:tgtEl>
                                          <p:spTgt spid="111"/>
                                        </p:tgtEl>
                                      </p:cBhvr>
                                    </p:animEffect>
                                  </p:childTnLst>
                                </p:cTn>
                              </p:par>
                              <p:par>
                                <p:cTn id="37" presetID="10" presetClass="entr" presetSubtype="0" fill="hold" nodeType="withEffect">
                                  <p:stCondLst>
                                    <p:cond delay="5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11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108"/>
                                        </p:tgtEl>
                                        <p:attrNameLst>
                                          <p:attrName>style.visibility</p:attrName>
                                        </p:attrNameLst>
                                      </p:cBhvr>
                                      <p:to>
                                        <p:strVal val="visible"/>
                                      </p:to>
                                    </p:set>
                                    <p:animEffect transition="in" filter="fade">
                                      <p:cBhvr>
                                        <p:cTn id="44" dur="500"/>
                                        <p:tgtEl>
                                          <p:spTgt spid="108"/>
                                        </p:tgtEl>
                                      </p:cBhvr>
                                    </p:animEffect>
                                  </p:childTnLst>
                                </p:cTn>
                              </p:par>
                              <p:par>
                                <p:cTn id="45" presetID="10" presetClass="entr" presetSubtype="0" fill="hold" nodeType="withEffect">
                                  <p:stCondLst>
                                    <p:cond delay="60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500"/>
                                        <p:tgtEl>
                                          <p:spTgt spid="11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11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10" presetClass="entr" presetSubtype="0" fill="hold" nodeType="withEffect">
                                  <p:stCondLst>
                                    <p:cond delay="70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11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109"/>
                                        </p:tgtEl>
                                        <p:attrNameLst>
                                          <p:attrName>style.visibility</p:attrName>
                                        </p:attrNameLst>
                                      </p:cBhvr>
                                      <p:to>
                                        <p:strVal val="visible"/>
                                      </p:to>
                                    </p:set>
                                    <p:animEffect transition="in" filter="fade">
                                      <p:cBhvr>
                                        <p:cTn id="60" dur="500"/>
                                        <p:tgtEl>
                                          <p:spTgt spid="109"/>
                                        </p:tgtEl>
                                      </p:cBhvr>
                                    </p:animEffect>
                                  </p:childTnLst>
                                </p:cTn>
                              </p:par>
                              <p:par>
                                <p:cTn id="61" presetID="10" presetClass="entr" presetSubtype="0" fill="hold" nodeType="withEffect">
                                  <p:stCondLst>
                                    <p:cond delay="70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500"/>
                                        <p:tgtEl>
                                          <p:spTgt spid="12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12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122"/>
                                        </p:tgtEl>
                                        <p:attrNameLst>
                                          <p:attrName>style.visibility</p:attrName>
                                        </p:attrNameLst>
                                      </p:cBhvr>
                                      <p:to>
                                        <p:strVal val="visible"/>
                                      </p:to>
                                    </p:set>
                                    <p:animEffect transition="in" filter="fade">
                                      <p:cBhvr>
                                        <p:cTn id="68" dur="500"/>
                                        <p:tgtEl>
                                          <p:spTgt spid="122"/>
                                        </p:tgtEl>
                                      </p:cBhvr>
                                    </p:animEffect>
                                  </p:childTnLst>
                                </p:cTn>
                              </p:par>
                              <p:par>
                                <p:cTn id="69" presetID="10" presetClass="entr" presetSubtype="0" fill="hold" nodeType="withEffect">
                                  <p:stCondLst>
                                    <p:cond delay="700"/>
                                  </p:stCondLst>
                                  <p:childTnLst>
                                    <p:set>
                                      <p:cBhvr>
                                        <p:cTn id="70" dur="1" fill="hold">
                                          <p:stCondLst>
                                            <p:cond delay="0"/>
                                          </p:stCondLst>
                                        </p:cTn>
                                        <p:tgtEl>
                                          <p:spTgt spid="123"/>
                                        </p:tgtEl>
                                        <p:attrNameLst>
                                          <p:attrName>style.visibility</p:attrName>
                                        </p:attrNameLst>
                                      </p:cBhvr>
                                      <p:to>
                                        <p:strVal val="visible"/>
                                      </p:to>
                                    </p:set>
                                    <p:animEffect transition="in" filter="fade">
                                      <p:cBhvr>
                                        <p:cTn id="71" dur="500"/>
                                        <p:tgtEl>
                                          <p:spTgt spid="12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12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132"/>
                                        </p:tgtEl>
                                        <p:attrNameLst>
                                          <p:attrName>style.visibility</p:attrName>
                                        </p:attrNameLst>
                                      </p:cBhvr>
                                      <p:to>
                                        <p:strVal val="visible"/>
                                      </p:to>
                                    </p:set>
                                    <p:animEffect transition="in" filter="fade">
                                      <p:cBhvr>
                                        <p:cTn id="79" dur="500"/>
                                        <p:tgtEl>
                                          <p:spTgt spid="132"/>
                                        </p:tgtEl>
                                      </p:cBhvr>
                                    </p:animEffect>
                                  </p:childTnLst>
                                </p:cTn>
                              </p:par>
                              <p:par>
                                <p:cTn id="80" presetID="10" presetClass="entr" presetSubtype="0" fill="hold" nodeType="withEffect">
                                  <p:stCondLst>
                                    <p:cond delay="700"/>
                                  </p:stCondLst>
                                  <p:childTnLst>
                                    <p:set>
                                      <p:cBhvr>
                                        <p:cTn id="81" dur="1" fill="hold">
                                          <p:stCondLst>
                                            <p:cond delay="0"/>
                                          </p:stCondLst>
                                        </p:cTn>
                                        <p:tgtEl>
                                          <p:spTgt spid="128"/>
                                        </p:tgtEl>
                                        <p:attrNameLst>
                                          <p:attrName>style.visibility</p:attrName>
                                        </p:attrNameLst>
                                      </p:cBhvr>
                                      <p:to>
                                        <p:strVal val="visible"/>
                                      </p:to>
                                    </p:set>
                                    <p:animEffect transition="in" filter="fade">
                                      <p:cBhvr>
                                        <p:cTn id="82" dur="500"/>
                                        <p:tgtEl>
                                          <p:spTgt spid="12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12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121"/>
                                        </p:tgtEl>
                                        <p:attrNameLst>
                                          <p:attrName>style.visibility</p:attrName>
                                        </p:attrNameLst>
                                      </p:cBhvr>
                                      <p:to>
                                        <p:strVal val="visible"/>
                                      </p:to>
                                    </p:set>
                                    <p:animEffect transition="in" filter="fade">
                                      <p:cBhvr>
                                        <p:cTn id="87" dur="500"/>
                                        <p:tgtEl>
                                          <p:spTgt spid="121"/>
                                        </p:tgtEl>
                                      </p:cBhvr>
                                    </p:animEffect>
                                  </p:childTnLst>
                                </p:cTn>
                              </p:par>
                              <p:par>
                                <p:cTn id="88" presetID="10" presetClass="entr" presetSubtype="0" fill="hold" nodeType="withEffect">
                                  <p:stCondLst>
                                    <p:cond delay="700"/>
                                  </p:stCondLst>
                                  <p:childTnLst>
                                    <p:set>
                                      <p:cBhvr>
                                        <p:cTn id="89" dur="1" fill="hold">
                                          <p:stCondLst>
                                            <p:cond delay="0"/>
                                          </p:stCondLst>
                                        </p:cTn>
                                        <p:tgtEl>
                                          <p:spTgt spid="131"/>
                                        </p:tgtEl>
                                        <p:attrNameLst>
                                          <p:attrName>style.visibility</p:attrName>
                                        </p:attrNameLst>
                                      </p:cBhvr>
                                      <p:to>
                                        <p:strVal val="visible"/>
                                      </p:to>
                                    </p:set>
                                    <p:animEffect transition="in" filter="fade">
                                      <p:cBhvr>
                                        <p:cTn id="90" dur="500"/>
                                        <p:tgtEl>
                                          <p:spTgt spid="13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131"/>
                                        </p:tgtEl>
                                        <p:attrNameLst>
                                          <p:attrName>ppt_x</p:attrName>
                                          <p:attrName>ppt_y</p:attrName>
                                        </p:attrNameLst>
                                      </p:cBhvr>
                                      <p:rCtr x="1966" y="0"/>
                                    </p:animMotion>
                                  </p:childTnLst>
                                </p:cTn>
                              </p:par>
                            </p:childTnLst>
                          </p:cTn>
                        </p:par>
                        <p:par>
                          <p:cTn id="93" fill="hold">
                            <p:stCondLst>
                              <p:cond delay="1300"/>
                            </p:stCondLst>
                            <p:childTnLst>
                              <p:par>
                                <p:cTn id="94" presetID="10" presetClass="entr" presetSubtype="0" fill="hold" nodeType="afterEffect">
                                  <p:stCondLst>
                                    <p:cond delay="0"/>
                                  </p:stCondLst>
                                  <p:childTnLst>
                                    <p:set>
                                      <p:cBhvr>
                                        <p:cTn id="95" dur="1" fill="hold">
                                          <p:stCondLst>
                                            <p:cond delay="0"/>
                                          </p:stCondLst>
                                        </p:cTn>
                                        <p:tgtEl>
                                          <p:spTgt spid="133"/>
                                        </p:tgtEl>
                                        <p:attrNameLst>
                                          <p:attrName>style.visibility</p:attrName>
                                        </p:attrNameLst>
                                      </p:cBhvr>
                                      <p:to>
                                        <p:strVal val="visible"/>
                                      </p:to>
                                    </p:set>
                                    <p:animEffect transition="in" filter="fade">
                                      <p:cBhvr>
                                        <p:cTn id="96"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09" grpId="0"/>
      <p:bldP spid="110" grpId="0"/>
      <p:bldP spid="111" grpId="0"/>
      <p:bldP spid="112" grpId="0"/>
      <p:bldP spid="120" grpId="0"/>
      <p:bldP spid="121" grpId="0"/>
      <p:bldP spid="122" grpId="0"/>
      <p:bldP spid="13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75481" y="209578"/>
            <a:ext cx="11885514" cy="754094"/>
          </a:xfrm>
        </p:spPr>
        <p:txBody>
          <a:bodyPr/>
          <a:lstStyle/>
          <a:p>
            <a:r>
              <a:rPr lang="en-US" sz="4080" dirty="0"/>
              <a:t>Universal Windows Platform &amp; </a:t>
            </a:r>
            <a:r>
              <a:rPr lang="en-US" sz="4080" dirty="0" err="1"/>
              <a:t>plataformas</a:t>
            </a:r>
            <a:endParaRPr lang="en-US" sz="4080" dirty="0"/>
          </a:p>
        </p:txBody>
      </p:sp>
      <p:grpSp>
        <p:nvGrpSpPr>
          <p:cNvPr id="36" name="Group 35"/>
          <p:cNvGrpSpPr/>
          <p:nvPr/>
        </p:nvGrpSpPr>
        <p:grpSpPr>
          <a:xfrm>
            <a:off x="1258376" y="1197211"/>
            <a:ext cx="9919724" cy="4558376"/>
            <a:chOff x="-456810" y="1851360"/>
            <a:chExt cx="7223681" cy="3319473"/>
          </a:xfrm>
        </p:grpSpPr>
        <p:pic>
          <p:nvPicPr>
            <p:cNvPr id="38"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9" name="Rectangle 3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613" y="5824470"/>
            <a:ext cx="2035248" cy="711444"/>
          </a:xfrm>
          <a:prstGeom prst="rect">
            <a:avLst/>
          </a:prstGeom>
        </p:spPr>
      </p:pic>
      <p:pic>
        <p:nvPicPr>
          <p:cNvPr id="42"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813" y="6112748"/>
            <a:ext cx="1141251" cy="846332"/>
          </a:xfrm>
          <a:prstGeom prst="rect">
            <a:avLst/>
          </a:prstGeom>
        </p:spPr>
      </p:pic>
    </p:spTree>
    <p:extLst>
      <p:ext uri="{BB962C8B-B14F-4D97-AF65-F5344CB8AC3E}">
        <p14:creationId xmlns:p14="http://schemas.microsoft.com/office/powerpoint/2010/main" val="199531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75481" y="209578"/>
            <a:ext cx="11885514" cy="698505"/>
          </a:xfrm>
        </p:spPr>
        <p:txBody>
          <a:bodyPr/>
          <a:lstStyle/>
          <a:p>
            <a:r>
              <a:rPr lang="en-US" sz="4080" dirty="0"/>
              <a:t>Universal Windows Platform &amp; </a:t>
            </a:r>
            <a:r>
              <a:rPr lang="en-US" sz="4080" dirty="0" err="1"/>
              <a:t>plataformas</a:t>
            </a:r>
            <a:endParaRPr lang="en-US" sz="4080" dirty="0"/>
          </a:p>
        </p:txBody>
      </p:sp>
      <p:grpSp>
        <p:nvGrpSpPr>
          <p:cNvPr id="36" name="Group 35"/>
          <p:cNvGrpSpPr/>
          <p:nvPr/>
        </p:nvGrpSpPr>
        <p:grpSpPr>
          <a:xfrm>
            <a:off x="1258376" y="1202932"/>
            <a:ext cx="9919724" cy="4558376"/>
            <a:chOff x="-456810" y="1851360"/>
            <a:chExt cx="7223681" cy="3319473"/>
          </a:xfrm>
        </p:grpSpPr>
        <p:pic>
          <p:nvPicPr>
            <p:cNvPr id="38" name="Xbox"/>
            <p:cNvPicPr>
              <a:picLocks noChangeAspect="1"/>
            </p:cNvPicPr>
            <p:nvPr/>
          </p:nvPicPr>
          <p:blipFill rotWithShape="1">
            <a:blip r:embed="rId3">
              <a:extLst>
                <a:ext uri="{28A0092B-C50C-407E-A947-70E740481C1C}">
                  <a14:useLocalDpi xmlns:a14="http://schemas.microsoft.com/office/drawing/2010/main" val="0"/>
                </a:ext>
              </a:extLst>
            </a:blip>
            <a:srcRect b="25557"/>
            <a:stretch/>
          </p:blipFill>
          <p:spPr>
            <a:xfrm>
              <a:off x="-456810" y="1851360"/>
              <a:ext cx="7223681" cy="3319473"/>
            </a:xfrm>
            <a:prstGeom prst="rect">
              <a:avLst/>
            </a:prstGeom>
          </p:spPr>
        </p:pic>
        <p:sp>
          <p:nvSpPr>
            <p:cNvPr id="39" name="Rectangle 3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613" y="5824470"/>
            <a:ext cx="2035248" cy="711444"/>
          </a:xfrm>
          <a:prstGeom prst="rect">
            <a:avLst/>
          </a:prstGeom>
        </p:spPr>
      </p:pic>
      <p:pic>
        <p:nvPicPr>
          <p:cNvPr id="42"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813" y="6112748"/>
            <a:ext cx="1141251" cy="846332"/>
          </a:xfrm>
          <a:prstGeom prst="rect">
            <a:avLst/>
          </a:prstGeom>
        </p:spPr>
      </p:pic>
      <p:sp>
        <p:nvSpPr>
          <p:cNvPr id="32" name="Text Placeholder 1"/>
          <p:cNvSpPr txBox="1">
            <a:spLocks/>
          </p:cNvSpPr>
          <p:nvPr/>
        </p:nvSpPr>
        <p:spPr>
          <a:xfrm>
            <a:off x="2552809" y="2075540"/>
            <a:ext cx="7097149" cy="2633087"/>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endParaRPr lang="en-US" sz="2600" dirty="0">
              <a:solidFill>
                <a:srgbClr val="FFFFFF"/>
              </a:solidFill>
              <a:effectLst>
                <a:outerShdw blurRad="38100" dist="38100" dir="2700000" algn="tl">
                  <a:srgbClr val="000000">
                    <a:alpha val="43137"/>
                  </a:srgbClr>
                </a:outerShdw>
              </a:effectLst>
              <a:latin typeface="Segoe UI"/>
            </a:endParaRPr>
          </a:p>
          <a:p>
            <a:pPr marL="0" indent="0" algn="ctr" defTabSz="932563">
              <a:buNone/>
              <a:defRPr/>
            </a:pPr>
            <a:r>
              <a:rPr lang="en-US" sz="2600" dirty="0" err="1">
                <a:solidFill>
                  <a:srgbClr val="FFFFFF"/>
                </a:solidFill>
                <a:effectLst>
                  <a:outerShdw blurRad="38100" dist="38100" dir="2700000" algn="tl">
                    <a:srgbClr val="000000">
                      <a:alpha val="43137"/>
                    </a:srgbClr>
                  </a:outerShdw>
                </a:effectLst>
                <a:latin typeface="Segoe UI"/>
              </a:rPr>
              <a:t>Llegar</a:t>
            </a:r>
            <a:r>
              <a:rPr lang="en-US" sz="2600" dirty="0">
                <a:solidFill>
                  <a:srgbClr val="FFFFFF"/>
                </a:solidFill>
                <a:effectLst>
                  <a:outerShdw blurRad="38100" dist="38100" dir="2700000" algn="tl">
                    <a:srgbClr val="000000">
                      <a:alpha val="43137"/>
                    </a:srgbClr>
                  </a:outerShdw>
                </a:effectLst>
                <a:latin typeface="Segoe UI"/>
              </a:rPr>
              <a:t> a </a:t>
            </a:r>
            <a:r>
              <a:rPr lang="en-US" sz="2600" dirty="0" err="1">
                <a:solidFill>
                  <a:srgbClr val="FFFFFF"/>
                </a:solidFill>
                <a:effectLst>
                  <a:outerShdw blurRad="38100" dist="38100" dir="2700000" algn="tl">
                    <a:srgbClr val="000000">
                      <a:alpha val="43137"/>
                    </a:srgbClr>
                  </a:outerShdw>
                </a:effectLst>
                <a:latin typeface="Segoe UI"/>
              </a:rPr>
              <a:t>cada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dispositivo</a:t>
            </a:r>
            <a:r>
              <a:rPr lang="en-US" sz="2600" dirty="0">
                <a:solidFill>
                  <a:srgbClr val="FFFFFF"/>
                </a:solidFill>
                <a:effectLst>
                  <a:outerShdw blurRad="38100" dist="38100" dir="2700000" algn="tl">
                    <a:srgbClr val="000000">
                      <a:alpha val="43137"/>
                    </a:srgbClr>
                  </a:outerShdw>
                </a:effectLst>
                <a:latin typeface="Segoe UI"/>
              </a:rPr>
              <a:t> Windows con </a:t>
            </a:r>
            <a:r>
              <a:rPr lang="en-US" sz="2600" dirty="0" err="1">
                <a:solidFill>
                  <a:srgbClr val="FFFFFF"/>
                </a:solidFill>
                <a:effectLst>
                  <a:outerShdw blurRad="38100" dist="38100" dir="2700000" algn="tl">
                    <a:srgbClr val="000000">
                      <a:alpha val="43137"/>
                    </a:srgbClr>
                  </a:outerShdw>
                </a:effectLst>
                <a:latin typeface="Segoe UI"/>
              </a:rPr>
              <a:t>una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misma</a:t>
            </a:r>
            <a:r>
              <a:rPr lang="en-US" sz="2600" dirty="0">
                <a:solidFill>
                  <a:srgbClr val="FFFFFF"/>
                </a:solidFill>
                <a:effectLst>
                  <a:outerShdw blurRad="38100" dist="38100" dir="2700000" algn="tl">
                    <a:srgbClr val="000000">
                      <a:alpha val="43137"/>
                    </a:srgbClr>
                  </a:outerShdw>
                </a:effectLst>
                <a:latin typeface="Segoe UI"/>
              </a:rPr>
              <a:t> App</a:t>
            </a:r>
          </a:p>
          <a:p>
            <a:pPr marL="0" indent="0" algn="ctr" defTabSz="932563">
              <a:buNone/>
              <a:defRPr/>
            </a:pPr>
            <a:endParaRPr lang="en-US" sz="2600" dirty="0">
              <a:solidFill>
                <a:srgbClr val="FFFFFF"/>
              </a:solidFill>
              <a:effectLst>
                <a:outerShdw blurRad="38100" dist="38100" dir="2700000" algn="tl">
                  <a:srgbClr val="000000">
                    <a:alpha val="43137"/>
                  </a:srgbClr>
                </a:outerShdw>
              </a:effectLst>
              <a:latin typeface="Segoe UI"/>
            </a:endParaRPr>
          </a:p>
          <a:p>
            <a:pPr marL="0" indent="0" algn="ctr" defTabSz="932563">
              <a:buNone/>
              <a:defRPr/>
            </a:pPr>
            <a:r>
              <a:rPr lang="en-US" sz="2600" dirty="0" err="1">
                <a:solidFill>
                  <a:srgbClr val="FFFFFF"/>
                </a:solidFill>
                <a:effectLst>
                  <a:outerShdw blurRad="38100" dist="38100" dir="2700000" algn="tl">
                    <a:srgbClr val="000000">
                      <a:alpha val="43137"/>
                    </a:srgbClr>
                  </a:outerShdw>
                </a:effectLst>
                <a:latin typeface="Segoe UI"/>
              </a:rPr>
              <a:t>Fácil</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adaptar</a:t>
            </a:r>
            <a:r>
              <a:rPr lang="en-US" sz="2600" dirty="0">
                <a:solidFill>
                  <a:srgbClr val="FFFFFF"/>
                </a:solidFill>
                <a:effectLst>
                  <a:outerShdw blurRad="38100" dist="38100" dir="2700000" algn="tl">
                    <a:srgbClr val="000000">
                      <a:alpha val="43137"/>
                    </a:srgbClr>
                  </a:outerShdw>
                </a:effectLst>
                <a:latin typeface="Segoe UI"/>
              </a:rPr>
              <a:t> la App </a:t>
            </a:r>
            <a:r>
              <a:rPr lang="en-US" sz="2600" dirty="0" err="1">
                <a:solidFill>
                  <a:srgbClr val="FFFFFF"/>
                </a:solidFill>
                <a:effectLst>
                  <a:outerShdw blurRad="38100" dist="38100" dir="2700000" algn="tl">
                    <a:srgbClr val="000000">
                      <a:alpha val="43137"/>
                    </a:srgbClr>
                  </a:outerShdw>
                </a:effectLst>
                <a:latin typeface="Segoe UI"/>
              </a:rPr>
              <a:t>ofreciendo</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una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experiencia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adaptada</a:t>
            </a:r>
            <a:r>
              <a:rPr lang="en-US" sz="2600" dirty="0">
                <a:solidFill>
                  <a:srgbClr val="FFFFFF"/>
                </a:solidFill>
                <a:effectLst>
                  <a:outerShdw blurRad="38100" dist="38100" dir="2700000" algn="tl">
                    <a:srgbClr val="000000">
                      <a:alpha val="43137"/>
                    </a:srgbClr>
                  </a:outerShdw>
                </a:effectLst>
                <a:latin typeface="Segoe UI"/>
              </a:rPr>
              <a:t> a </a:t>
            </a:r>
            <a:r>
              <a:rPr lang="en-US" sz="2600" dirty="0" err="1">
                <a:solidFill>
                  <a:srgbClr val="FFFFFF"/>
                </a:solidFill>
                <a:effectLst>
                  <a:outerShdw blurRad="38100" dist="38100" dir="2700000" algn="tl">
                    <a:srgbClr val="000000">
                      <a:alpha val="43137"/>
                    </a:srgbClr>
                  </a:outerShdw>
                </a:effectLst>
                <a:latin typeface="Segoe UI"/>
              </a:rPr>
              <a:t>cada</a:t>
            </a:r>
            <a:r>
              <a:rPr lang="en-US" sz="2600" dirty="0">
                <a:solidFill>
                  <a:srgbClr val="FFFFFF"/>
                </a:solidFill>
                <a:effectLst>
                  <a:outerShdw blurRad="38100" dist="38100" dir="2700000" algn="tl">
                    <a:srgbClr val="000000">
                      <a:alpha val="43137"/>
                    </a:srgbClr>
                  </a:outerShdw>
                </a:effectLst>
                <a:latin typeface="Segoe UI"/>
              </a:rPr>
              <a:t> </a:t>
            </a:r>
            <a:r>
              <a:rPr lang="en-US" sz="2600" dirty="0" err="1">
                <a:solidFill>
                  <a:srgbClr val="FFFFFF"/>
                </a:solidFill>
                <a:effectLst>
                  <a:outerShdw blurRad="38100" dist="38100" dir="2700000" algn="tl">
                    <a:srgbClr val="000000">
                      <a:alpha val="43137"/>
                    </a:srgbClr>
                  </a:outerShdw>
                </a:effectLst>
                <a:latin typeface="Segoe UI"/>
              </a:rPr>
              <a:t>dispositivo</a:t>
            </a:r>
            <a:endParaRPr lang="en-US" sz="2600" dirty="0">
              <a:solidFill>
                <a:srgbClr val="FFFFFF"/>
              </a:solidFill>
              <a:effectLst>
                <a:outerShdw blurRad="38100" dist="38100" dir="2700000" algn="tl">
                  <a:srgbClr val="000000">
                    <a:alpha val="43137"/>
                  </a:srgbClr>
                </a:outerShdw>
              </a:effectLst>
              <a:latin typeface="Segoe UI"/>
            </a:endParaRPr>
          </a:p>
        </p:txBody>
      </p:sp>
    </p:spTree>
    <p:extLst>
      <p:ext uri="{BB962C8B-B14F-4D97-AF65-F5344CB8AC3E}">
        <p14:creationId xmlns:p14="http://schemas.microsoft.com/office/powerpoint/2010/main" val="4225209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32">
                                            <p:txEl>
                                              <p:pRg st="1" end="1"/>
                                            </p:txEl>
                                          </p:spTgt>
                                        </p:tgtEl>
                                        <p:attrNameLst>
                                          <p:attrName>style.color</p:attrName>
                                        </p:attrNameLst>
                                      </p:cBhvr>
                                      <p:to>
                                        <a:srgbClr val="1BD51B"/>
                                      </p:to>
                                    </p:animClr>
                                    <p:animClr clrSpc="rgb" dir="cw">
                                      <p:cBhvr>
                                        <p:cTn id="7" dur="500" fill="hold"/>
                                        <p:tgtEl>
                                          <p:spTgt spid="32">
                                            <p:txEl>
                                              <p:pRg st="1" end="1"/>
                                            </p:txEl>
                                          </p:spTgt>
                                        </p:tgtEl>
                                        <p:attrNameLst>
                                          <p:attrName>fillcolor</p:attrName>
                                        </p:attrNameLst>
                                      </p:cBhvr>
                                      <p:to>
                                        <a:srgbClr val="1BD51B"/>
                                      </p:to>
                                    </p:animClr>
                                    <p:set>
                                      <p:cBhvr>
                                        <p:cTn id="8" dur="500" fill="hold"/>
                                        <p:tgtEl>
                                          <p:spTgt spid="32">
                                            <p:txEl>
                                              <p:pRg st="1" end="1"/>
                                            </p:txEl>
                                          </p:spTgt>
                                        </p:tgtEl>
                                        <p:attrNameLst>
                                          <p:attrName>fill.type</p:attrName>
                                        </p:attrNameLst>
                                      </p:cBhvr>
                                      <p:to>
                                        <p:strVal val="solid"/>
                                      </p:to>
                                    </p:set>
                                    <p:set>
                                      <p:cBhvr>
                                        <p:cTn id="9" dur="500" fill="hold"/>
                                        <p:tgtEl>
                                          <p:spTgt spid="32">
                                            <p:txEl>
                                              <p:pRg st="1" end="1"/>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2">
                                            <p:txEl>
                                              <p:pRg st="3" end="3"/>
                                            </p:txEl>
                                          </p:spTgt>
                                        </p:tgtEl>
                                        <p:attrNameLst>
                                          <p:attrName>style.visibility</p:attrName>
                                        </p:attrNameLst>
                                      </p:cBhvr>
                                      <p:to>
                                        <p:strVal val="visible"/>
                                      </p:to>
                                    </p:set>
                                    <p:animEffect transition="in" filter="fade">
                                      <p:cBhvr>
                                        <p:cTn id="14" dur="500"/>
                                        <p:tgtEl>
                                          <p:spTgt spid="32">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childTnLst>
                                    <p:animClr clrSpc="rgb" dir="cw">
                                      <p:cBhvr override="childStyle">
                                        <p:cTn id="18" dur="500" fill="hold"/>
                                        <p:tgtEl>
                                          <p:spTgt spid="32">
                                            <p:txEl>
                                              <p:pRg st="1" end="1"/>
                                            </p:txEl>
                                          </p:spTgt>
                                        </p:tgtEl>
                                        <p:attrNameLst>
                                          <p:attrName>style.color</p:attrName>
                                        </p:attrNameLst>
                                      </p:cBhvr>
                                      <p:to>
                                        <a:srgbClr val="FFFFFF"/>
                                      </p:to>
                                    </p:animClr>
                                    <p:animClr clrSpc="rgb" dir="cw">
                                      <p:cBhvr>
                                        <p:cTn id="19" dur="500" fill="hold"/>
                                        <p:tgtEl>
                                          <p:spTgt spid="32">
                                            <p:txEl>
                                              <p:pRg st="1" end="1"/>
                                            </p:txEl>
                                          </p:spTgt>
                                        </p:tgtEl>
                                        <p:attrNameLst>
                                          <p:attrName>fillcolor</p:attrName>
                                        </p:attrNameLst>
                                      </p:cBhvr>
                                      <p:to>
                                        <a:srgbClr val="FFFFFF"/>
                                      </p:to>
                                    </p:animClr>
                                    <p:set>
                                      <p:cBhvr>
                                        <p:cTn id="20" dur="500" fill="hold"/>
                                        <p:tgtEl>
                                          <p:spTgt spid="32">
                                            <p:txEl>
                                              <p:pRg st="1" end="1"/>
                                            </p:txEl>
                                          </p:spTgt>
                                        </p:tgtEl>
                                        <p:attrNameLst>
                                          <p:attrName>fill.type</p:attrName>
                                        </p:attrNameLst>
                                      </p:cBhvr>
                                      <p:to>
                                        <p:strVal val="solid"/>
                                      </p:to>
                                    </p:set>
                                    <p:set>
                                      <p:cBhvr>
                                        <p:cTn id="21" dur="500" fill="hold"/>
                                        <p:tgtEl>
                                          <p:spTgt spid="32">
                                            <p:txEl>
                                              <p:pRg st="1" end="1"/>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32">
                                            <p:txEl>
                                              <p:pRg st="3" end="3"/>
                                            </p:txEl>
                                          </p:spTgt>
                                        </p:tgtEl>
                                        <p:attrNameLst>
                                          <p:attrName>style.color</p:attrName>
                                        </p:attrNameLst>
                                      </p:cBhvr>
                                      <p:to>
                                        <a:srgbClr val="FFFFFF"/>
                                      </p:to>
                                    </p:animClr>
                                    <p:animClr clrSpc="rgb" dir="cw">
                                      <p:cBhvr>
                                        <p:cTn id="24" dur="500" fill="hold"/>
                                        <p:tgtEl>
                                          <p:spTgt spid="32">
                                            <p:txEl>
                                              <p:pRg st="3" end="3"/>
                                            </p:txEl>
                                          </p:spTgt>
                                        </p:tgtEl>
                                        <p:attrNameLst>
                                          <p:attrName>fillcolor</p:attrName>
                                        </p:attrNameLst>
                                      </p:cBhvr>
                                      <p:to>
                                        <a:srgbClr val="FFFFFF"/>
                                      </p:to>
                                    </p:animClr>
                                    <p:set>
                                      <p:cBhvr>
                                        <p:cTn id="25" dur="500" fill="hold"/>
                                        <p:tgtEl>
                                          <p:spTgt spid="32">
                                            <p:txEl>
                                              <p:pRg st="3" end="3"/>
                                            </p:txEl>
                                          </p:spTgt>
                                        </p:tgtEl>
                                        <p:attrNameLst>
                                          <p:attrName>fill.type</p:attrName>
                                        </p:attrNameLst>
                                      </p:cBhvr>
                                      <p:to>
                                        <p:strVal val="solid"/>
                                      </p:to>
                                    </p:set>
                                    <p:set>
                                      <p:cBhvr>
                                        <p:cTn id="26" dur="500" fill="hold"/>
                                        <p:tgtEl>
                                          <p:spTgt spid="32">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Planetas</a:t>
            </a:r>
          </a:p>
        </p:txBody>
      </p:sp>
      <p:sp>
        <p:nvSpPr>
          <p:cNvPr id="5" name="Marcador de texto 4"/>
          <p:cNvSpPr>
            <a:spLocks noGrp="1"/>
          </p:cNvSpPr>
          <p:nvPr>
            <p:ph type="body" sz="quarter" idx="12"/>
          </p:nvPr>
        </p:nvSpPr>
        <p:spPr/>
        <p:txBody>
          <a:bodyPr/>
          <a:lstStyle/>
          <a:p>
            <a:r>
              <a:rPr lang="es-ES" dirty="0"/>
              <a:t>Aplicando todo lo visto hasta ahora!</a:t>
            </a:r>
          </a:p>
        </p:txBody>
      </p:sp>
    </p:spTree>
    <p:extLst>
      <p:ext uri="{BB962C8B-B14F-4D97-AF65-F5344CB8AC3E}">
        <p14:creationId xmlns:p14="http://schemas.microsoft.com/office/powerpoint/2010/main" val="3451308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iai.tv/assets/Uploads/_resampled/CroppedImage608342-thinking-the-unthink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26"/>
            <a:ext cx="12436475" cy="699551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bwMode="auto">
          <a:xfrm>
            <a:off x="350837" y="1441384"/>
            <a:ext cx="5638800" cy="4114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s-ES" sz="4000" dirty="0">
                <a:gradFill>
                  <a:gsLst>
                    <a:gs pos="0">
                      <a:srgbClr val="FFFFFF"/>
                    </a:gs>
                    <a:gs pos="100000">
                      <a:srgbClr val="FFFFFF"/>
                    </a:gs>
                  </a:gsLst>
                  <a:lin ang="5400000" scaled="0"/>
                </a:gradFill>
              </a:rPr>
              <a:t>¿Cómo podemos mejorar más la experiencia?</a:t>
            </a:r>
          </a:p>
        </p:txBody>
      </p:sp>
      <p:pic>
        <p:nvPicPr>
          <p:cNvPr id="3078" name="Picture 6" descr="picture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3" y="1026"/>
            <a:ext cx="13214460" cy="699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019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1000"/>
                                        <p:tgtEl>
                                          <p:spTgt spid="3078"/>
                                        </p:tgtEl>
                                      </p:cBhvr>
                                    </p:animEffect>
                                    <p:anim calcmode="lin" valueType="num">
                                      <p:cBhvr>
                                        <p:cTn id="13" dur="1000" fill="hold"/>
                                        <p:tgtEl>
                                          <p:spTgt spid="3078"/>
                                        </p:tgtEl>
                                        <p:attrNameLst>
                                          <p:attrName>ppt_x</p:attrName>
                                        </p:attrNameLst>
                                      </p:cBhvr>
                                      <p:tavLst>
                                        <p:tav tm="0">
                                          <p:val>
                                            <p:strVal val="#ppt_x"/>
                                          </p:val>
                                        </p:tav>
                                        <p:tav tm="100000">
                                          <p:val>
                                            <p:strVal val="#ppt_x"/>
                                          </p:val>
                                        </p:tav>
                                      </p:tavLst>
                                    </p:anim>
                                    <p:anim calcmode="lin" valueType="num">
                                      <p:cBhvr>
                                        <p:cTn id="14"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274638" y="1212850"/>
            <a:ext cx="11810999" cy="5232202"/>
          </a:xfrm>
        </p:spPr>
        <p:txBody>
          <a:bodyPr/>
          <a:lstStyle/>
          <a:p>
            <a:r>
              <a:rPr lang="es-ES" b="1" dirty="0"/>
              <a:t>Hasta 1GB de memoria disponible en primer plano.</a:t>
            </a:r>
          </a:p>
          <a:p>
            <a:r>
              <a:rPr lang="es-ES" b="1" dirty="0"/>
              <a:t>128MB con la aplicación en segundo plano.</a:t>
            </a:r>
          </a:p>
          <a:p>
            <a:r>
              <a:rPr lang="es-ES" b="1" dirty="0"/>
              <a:t>2-4 </a:t>
            </a:r>
            <a:r>
              <a:rPr lang="es-ES" b="1" dirty="0" err="1"/>
              <a:t>cores</a:t>
            </a:r>
            <a:r>
              <a:rPr lang="es-ES" b="1" dirty="0"/>
              <a:t> de la CPU (dependiendo del número de Apps o juegos corriendo).</a:t>
            </a:r>
          </a:p>
          <a:p>
            <a:r>
              <a:rPr lang="es-ES" b="1" dirty="0"/>
              <a:t>Hasta el 45% de la GPU (dependiendo del número de Apps o juegos corriendo). </a:t>
            </a:r>
          </a:p>
          <a:p>
            <a:r>
              <a:rPr lang="es-ES" b="1" dirty="0"/>
              <a:t>Soporte de </a:t>
            </a:r>
            <a:r>
              <a:rPr lang="es-ES" b="1" dirty="0" err="1"/>
              <a:t>DirectX</a:t>
            </a:r>
            <a:r>
              <a:rPr lang="es-ES" b="1" dirty="0"/>
              <a:t> 11 (nivel 10).</a:t>
            </a:r>
          </a:p>
          <a:p>
            <a:endParaRPr lang="es-ES" dirty="0"/>
          </a:p>
        </p:txBody>
      </p:sp>
      <p:sp>
        <p:nvSpPr>
          <p:cNvPr id="4" name="Título 3"/>
          <p:cNvSpPr>
            <a:spLocks noGrp="1"/>
          </p:cNvSpPr>
          <p:nvPr>
            <p:ph type="title"/>
          </p:nvPr>
        </p:nvSpPr>
        <p:spPr/>
        <p:txBody>
          <a:bodyPr/>
          <a:lstStyle/>
          <a:p>
            <a:r>
              <a:rPr lang="es-ES" dirty="0"/>
              <a:t>Características App UWP en Xbox</a:t>
            </a:r>
          </a:p>
        </p:txBody>
      </p:sp>
    </p:spTree>
    <p:extLst>
      <p:ext uri="{BB962C8B-B14F-4D97-AF65-F5344CB8AC3E}">
        <p14:creationId xmlns:p14="http://schemas.microsoft.com/office/powerpoint/2010/main" val="336778089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274638" y="1212850"/>
            <a:ext cx="6324599" cy="4862870"/>
          </a:xfrm>
        </p:spPr>
        <p:txBody>
          <a:bodyPr/>
          <a:lstStyle/>
          <a:p>
            <a:r>
              <a:rPr lang="es-ES" b="1" dirty="0" err="1"/>
              <a:t>Engine</a:t>
            </a:r>
            <a:r>
              <a:rPr lang="es-ES" dirty="0"/>
              <a:t> moderno de videojuegos basado en componentes.</a:t>
            </a:r>
          </a:p>
          <a:p>
            <a:r>
              <a:rPr lang="es-ES" dirty="0"/>
              <a:t>Permite crear </a:t>
            </a:r>
            <a:r>
              <a:rPr lang="es-ES" b="1" dirty="0"/>
              <a:t>juegos</a:t>
            </a:r>
            <a:r>
              <a:rPr lang="es-ES" dirty="0"/>
              <a:t> y </a:t>
            </a:r>
            <a:r>
              <a:rPr lang="es-ES" b="1" dirty="0"/>
              <a:t>Apps</a:t>
            </a:r>
            <a:r>
              <a:rPr lang="es-ES" dirty="0"/>
              <a:t>.</a:t>
            </a:r>
          </a:p>
          <a:p>
            <a:r>
              <a:rPr lang="es-ES" b="1" dirty="0"/>
              <a:t>Plataformas</a:t>
            </a:r>
            <a:r>
              <a:rPr lang="es-ES" dirty="0"/>
              <a:t> soportadas: Windows, Linux, </a:t>
            </a:r>
            <a:r>
              <a:rPr lang="es-ES" dirty="0" err="1"/>
              <a:t>MacOS</a:t>
            </a:r>
            <a:r>
              <a:rPr lang="es-ES" dirty="0"/>
              <a:t>, </a:t>
            </a:r>
            <a:r>
              <a:rPr lang="es-ES" dirty="0" err="1"/>
              <a:t>Ios</a:t>
            </a:r>
            <a:r>
              <a:rPr lang="es-ES" dirty="0"/>
              <a:t>, Android y UWP.</a:t>
            </a:r>
          </a:p>
        </p:txBody>
      </p:sp>
      <p:sp>
        <p:nvSpPr>
          <p:cNvPr id="4" name="Título 3"/>
          <p:cNvSpPr>
            <a:spLocks noGrp="1"/>
          </p:cNvSpPr>
          <p:nvPr>
            <p:ph type="title"/>
          </p:nvPr>
        </p:nvSpPr>
        <p:spPr/>
        <p:txBody>
          <a:bodyPr/>
          <a:lstStyle/>
          <a:p>
            <a:r>
              <a:rPr lang="es-ES" dirty="0"/>
              <a:t>Wave </a:t>
            </a:r>
            <a:r>
              <a:rPr lang="es-ES" dirty="0" err="1"/>
              <a:t>Engine</a:t>
            </a:r>
            <a:endParaRPr lang="es-ES" dirty="0"/>
          </a:p>
        </p:txBody>
      </p:sp>
      <p:pic>
        <p:nvPicPr>
          <p:cNvPr id="2052" name="Picture 4" descr="http://i.imgur.com/e8FYb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237" y="1204911"/>
            <a:ext cx="5825004" cy="372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665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500" fill="hold"/>
                                        <p:tgtEl>
                                          <p:spTgt spid="2052"/>
                                        </p:tgtEl>
                                        <p:attrNameLst>
                                          <p:attrName>ppt_w</p:attrName>
                                        </p:attrNameLst>
                                      </p:cBhvr>
                                      <p:tavLst>
                                        <p:tav tm="0">
                                          <p:val>
                                            <p:fltVal val="0"/>
                                          </p:val>
                                        </p:tav>
                                        <p:tav tm="100000">
                                          <p:val>
                                            <p:strVal val="#ppt_w"/>
                                          </p:val>
                                        </p:tav>
                                      </p:tavLst>
                                    </p:anim>
                                    <p:anim calcmode="lin" valueType="num">
                                      <p:cBhvr>
                                        <p:cTn id="8" dur="500" fill="hold"/>
                                        <p:tgtEl>
                                          <p:spTgt spid="2052"/>
                                        </p:tgtEl>
                                        <p:attrNameLst>
                                          <p:attrName>ppt_h</p:attrName>
                                        </p:attrNameLst>
                                      </p:cBhvr>
                                      <p:tavLst>
                                        <p:tav tm="0">
                                          <p:val>
                                            <p:fltVal val="0"/>
                                          </p:val>
                                        </p:tav>
                                        <p:tav tm="100000">
                                          <p:val>
                                            <p:strVal val="#ppt_h"/>
                                          </p:val>
                                        </p:tav>
                                      </p:tavLst>
                                    </p:anim>
                                    <p:animEffect transition="in" filter="fade">
                                      <p:cBhvr>
                                        <p:cTn id="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DEMO: Planetas</a:t>
            </a:r>
          </a:p>
        </p:txBody>
      </p:sp>
      <p:sp>
        <p:nvSpPr>
          <p:cNvPr id="5" name="Marcador de texto 4"/>
          <p:cNvSpPr>
            <a:spLocks noGrp="1"/>
          </p:cNvSpPr>
          <p:nvPr>
            <p:ph type="body" sz="quarter" idx="12"/>
          </p:nvPr>
        </p:nvSpPr>
        <p:spPr>
          <a:xfrm>
            <a:off x="5456238" y="1926679"/>
            <a:ext cx="6553200" cy="1181862"/>
          </a:xfrm>
        </p:spPr>
        <p:txBody>
          <a:bodyPr/>
          <a:lstStyle/>
          <a:p>
            <a:r>
              <a:rPr lang="es-ES" dirty="0"/>
              <a:t>Añadiendo Windows </a:t>
            </a:r>
            <a:r>
              <a:rPr lang="es-ES" dirty="0" err="1"/>
              <a:t>Composition</a:t>
            </a:r>
            <a:r>
              <a:rPr lang="es-ES" dirty="0"/>
              <a:t> y elementos en 3D</a:t>
            </a:r>
          </a:p>
        </p:txBody>
      </p:sp>
    </p:spTree>
    <p:extLst>
      <p:ext uri="{BB962C8B-B14F-4D97-AF65-F5344CB8AC3E}">
        <p14:creationId xmlns:p14="http://schemas.microsoft.com/office/powerpoint/2010/main" val="3029196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a:xfrm>
            <a:off x="274638" y="1212850"/>
            <a:ext cx="6019799" cy="5293757"/>
          </a:xfrm>
        </p:spPr>
        <p:txBody>
          <a:bodyPr/>
          <a:lstStyle/>
          <a:p>
            <a:r>
              <a:rPr lang="es-ES" dirty="0"/>
              <a:t>*Cualquier aplicación UWP se puede desplegar en Xbox </a:t>
            </a:r>
            <a:r>
              <a:rPr lang="es-ES" dirty="0" err="1"/>
              <a:t>One</a:t>
            </a:r>
            <a:r>
              <a:rPr lang="es-ES" dirty="0"/>
              <a:t>. Esto incluye juegos.</a:t>
            </a:r>
          </a:p>
          <a:p>
            <a:r>
              <a:rPr lang="es-ES" dirty="0"/>
              <a:t>Los principales motores de juegos del mercado incluyen soporte a UWP (Wave </a:t>
            </a:r>
            <a:r>
              <a:rPr lang="es-ES" dirty="0" err="1"/>
              <a:t>Engine</a:t>
            </a:r>
            <a:r>
              <a:rPr lang="es-ES" dirty="0"/>
              <a:t>, </a:t>
            </a:r>
            <a:r>
              <a:rPr lang="es-ES" dirty="0" err="1"/>
              <a:t>Unity</a:t>
            </a:r>
            <a:r>
              <a:rPr lang="es-ES" dirty="0"/>
              <a:t>, etc.).</a:t>
            </a:r>
          </a:p>
        </p:txBody>
      </p:sp>
      <p:sp>
        <p:nvSpPr>
          <p:cNvPr id="5" name="Título 4"/>
          <p:cNvSpPr>
            <a:spLocks noGrp="1"/>
          </p:cNvSpPr>
          <p:nvPr>
            <p:ph type="title"/>
          </p:nvPr>
        </p:nvSpPr>
        <p:spPr>
          <a:xfrm>
            <a:off x="274639" y="295274"/>
            <a:ext cx="7086598" cy="917575"/>
          </a:xfrm>
        </p:spPr>
        <p:txBody>
          <a:bodyPr/>
          <a:lstStyle/>
          <a:p>
            <a:r>
              <a:rPr lang="es-ES" dirty="0"/>
              <a:t>¿Y los juegos?</a:t>
            </a:r>
          </a:p>
        </p:txBody>
      </p:sp>
      <p:pic>
        <p:nvPicPr>
          <p:cNvPr id="1026" name="Picture 2" descr="New StarterKits based on CrossyR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437" y="1212849"/>
            <a:ext cx="57150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084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a:t>
            </a:r>
            <a:r>
              <a:rPr lang="es-ES" sz="5400" dirty="0" err="1"/>
              <a:t>WaveFrogger</a:t>
            </a:r>
            <a:endParaRPr lang="es-ES" sz="5400" dirty="0"/>
          </a:p>
        </p:txBody>
      </p:sp>
      <p:sp>
        <p:nvSpPr>
          <p:cNvPr id="5" name="Marcador de texto 4"/>
          <p:cNvSpPr>
            <a:spLocks noGrp="1"/>
          </p:cNvSpPr>
          <p:nvPr>
            <p:ph type="body" sz="quarter" idx="12"/>
          </p:nvPr>
        </p:nvSpPr>
        <p:spPr/>
        <p:txBody>
          <a:bodyPr/>
          <a:lstStyle/>
          <a:p>
            <a:r>
              <a:rPr lang="es-ES" dirty="0"/>
              <a:t>Nuestros juegos en Xbox </a:t>
            </a:r>
            <a:r>
              <a:rPr lang="es-ES" dirty="0" err="1"/>
              <a:t>One</a:t>
            </a:r>
            <a:r>
              <a:rPr lang="es-ES" dirty="0"/>
              <a:t>!</a:t>
            </a:r>
          </a:p>
        </p:txBody>
      </p:sp>
    </p:spTree>
    <p:extLst>
      <p:ext uri="{BB962C8B-B14F-4D97-AF65-F5344CB8AC3E}">
        <p14:creationId xmlns:p14="http://schemas.microsoft.com/office/powerpoint/2010/main" val="2614346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Publicación</a:t>
            </a:r>
            <a:endParaRPr lang="en-US" sz="7200" dirty="0"/>
          </a:p>
        </p:txBody>
      </p:sp>
    </p:spTree>
    <p:extLst>
      <p:ext uri="{BB962C8B-B14F-4D97-AF65-F5344CB8AC3E}">
        <p14:creationId xmlns:p14="http://schemas.microsoft.com/office/powerpoint/2010/main" val="19162540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Activación</a:t>
            </a:r>
            <a:r>
              <a:rPr lang="en-US" sz="7200" dirty="0"/>
              <a:t> del </a:t>
            </a:r>
            <a:r>
              <a:rPr lang="en-US" sz="7200" dirty="0" err="1"/>
              <a:t>modo</a:t>
            </a:r>
            <a:r>
              <a:rPr lang="en-US" sz="7200" dirty="0"/>
              <a:t> </a:t>
            </a:r>
            <a:r>
              <a:rPr lang="en-US" sz="7200" dirty="0" err="1"/>
              <a:t>desarrollo</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Publicación de </a:t>
            </a:r>
            <a:r>
              <a:rPr lang="es-ES" b="1" dirty="0"/>
              <a:t>Apps</a:t>
            </a:r>
            <a:r>
              <a:rPr lang="es-ES" dirty="0"/>
              <a:t> UWP para Xbox </a:t>
            </a:r>
            <a:r>
              <a:rPr lang="es-ES" dirty="0" err="1"/>
              <a:t>One</a:t>
            </a:r>
            <a:endParaRPr lang="es-ES" dirty="0"/>
          </a:p>
        </p:txBody>
      </p:sp>
      <p:sp>
        <p:nvSpPr>
          <p:cNvPr id="4" name="Marcador de texto 3"/>
          <p:cNvSpPr>
            <a:spLocks noGrp="1"/>
          </p:cNvSpPr>
          <p:nvPr>
            <p:ph type="body" sz="quarter" idx="10"/>
          </p:nvPr>
        </p:nvSpPr>
        <p:spPr>
          <a:xfrm>
            <a:off x="274638" y="1212850"/>
            <a:ext cx="5943599" cy="4813625"/>
          </a:xfrm>
        </p:spPr>
        <p:txBody>
          <a:bodyPr/>
          <a:lstStyle/>
          <a:p>
            <a:pPr marL="571500" indent="-571500">
              <a:buFont typeface="Arial" panose="020B0604020202020204" pitchFamily="34" charset="0"/>
              <a:buChar char="•"/>
            </a:pPr>
            <a:r>
              <a:rPr lang="es-ES" sz="3200" dirty="0"/>
              <a:t>Una App UWP con soporte al SDK </a:t>
            </a:r>
            <a:r>
              <a:rPr lang="es-ES" sz="3200" b="1" dirty="0"/>
              <a:t>14393</a:t>
            </a:r>
            <a:r>
              <a:rPr lang="es-ES" sz="3200" dirty="0"/>
              <a:t> (</a:t>
            </a:r>
            <a:r>
              <a:rPr lang="es-ES" sz="3200" dirty="0" err="1"/>
              <a:t>Anniversary</a:t>
            </a:r>
            <a:r>
              <a:rPr lang="es-ES" sz="3200" dirty="0"/>
              <a:t> </a:t>
            </a:r>
            <a:r>
              <a:rPr lang="es-ES" sz="3200" dirty="0" err="1"/>
              <a:t>Update</a:t>
            </a:r>
            <a:r>
              <a:rPr lang="es-ES" sz="3200" dirty="0"/>
              <a:t>) puede publicarse en la </a:t>
            </a:r>
            <a:r>
              <a:rPr lang="es-ES" sz="3200" b="1" dirty="0"/>
              <a:t>Store</a:t>
            </a:r>
            <a:r>
              <a:rPr lang="es-ES" sz="3200" dirty="0"/>
              <a:t>.</a:t>
            </a:r>
          </a:p>
          <a:p>
            <a:pPr marL="571500" indent="-571500">
              <a:buFont typeface="Arial" panose="020B0604020202020204" pitchFamily="34" charset="0"/>
              <a:buChar char="•"/>
            </a:pPr>
            <a:r>
              <a:rPr lang="es-ES" sz="3200" dirty="0"/>
              <a:t>En la sección de familias de dispositivos (dentro del apartado de paquetes) se debe elegir la opción </a:t>
            </a:r>
            <a:r>
              <a:rPr lang="es-ES" sz="3200" b="1" dirty="0"/>
              <a:t>“Windows 10 Xbox”</a:t>
            </a:r>
            <a:r>
              <a:rPr lang="es-ES" sz="3200" dirty="0"/>
              <a:t>.</a:t>
            </a:r>
          </a:p>
          <a:p>
            <a:pPr marL="571500" indent="-571500">
              <a:buFont typeface="Arial" panose="020B0604020202020204" pitchFamily="34" charset="0"/>
              <a:buChar char="•"/>
            </a:pPr>
            <a:endParaRPr lang="es-ES" sz="3200" dirty="0"/>
          </a:p>
        </p:txBody>
      </p:sp>
      <p:pic>
        <p:nvPicPr>
          <p:cNvPr id="4098" name="Picture 2" descr="Xbox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107" y="1212849"/>
            <a:ext cx="5922096" cy="342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3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Publicación de </a:t>
            </a:r>
            <a:r>
              <a:rPr lang="es-ES" b="1" dirty="0"/>
              <a:t>juegos</a:t>
            </a:r>
            <a:r>
              <a:rPr lang="es-ES" dirty="0"/>
              <a:t> UWP para Xbox </a:t>
            </a:r>
            <a:r>
              <a:rPr lang="es-ES" dirty="0" err="1"/>
              <a:t>One</a:t>
            </a:r>
            <a:endParaRPr lang="es-ES" dirty="0"/>
          </a:p>
        </p:txBody>
      </p:sp>
      <p:sp>
        <p:nvSpPr>
          <p:cNvPr id="4" name="Marcador de texto 3"/>
          <p:cNvSpPr>
            <a:spLocks noGrp="1"/>
          </p:cNvSpPr>
          <p:nvPr>
            <p:ph type="body" sz="quarter" idx="10"/>
          </p:nvPr>
        </p:nvSpPr>
        <p:spPr>
          <a:xfrm>
            <a:off x="274638" y="1212850"/>
            <a:ext cx="11887200" cy="3754874"/>
          </a:xfrm>
        </p:spPr>
        <p:txBody>
          <a:bodyPr/>
          <a:lstStyle/>
          <a:p>
            <a:pPr marL="571500" indent="-571500">
              <a:buFont typeface="Arial" panose="020B0604020202020204" pitchFamily="34" charset="0"/>
              <a:buChar char="•"/>
            </a:pPr>
            <a:r>
              <a:rPr lang="es-ES" dirty="0"/>
              <a:t>El objetivo fundamental sigue siendo mantener un ecosistema de juegos de calidad. Por ese motivo, todos los juegos UWP deben pasar un </a:t>
            </a:r>
            <a:r>
              <a:rPr lang="es-ES" b="1" dirty="0"/>
              <a:t>proceso de validación </a:t>
            </a:r>
            <a:r>
              <a:rPr lang="es-ES" dirty="0"/>
              <a:t>que certifique el concepto y calidad.</a:t>
            </a:r>
          </a:p>
          <a:p>
            <a:pPr marL="571500" indent="-571500">
              <a:buFont typeface="Arial" panose="020B0604020202020204" pitchFamily="34" charset="0"/>
              <a:buChar char="•"/>
            </a:pPr>
            <a:r>
              <a:rPr lang="es-ES" dirty="0"/>
              <a:t>Es necesario unirse al programa </a:t>
            </a:r>
            <a:r>
              <a:rPr lang="es-ES" b="1" dirty="0" err="1"/>
              <a:t>ID@Xbox</a:t>
            </a:r>
            <a:r>
              <a:rPr lang="es-ES" dirty="0"/>
              <a:t>.</a:t>
            </a:r>
          </a:p>
          <a:p>
            <a:endParaRPr lang="es-ES" dirty="0"/>
          </a:p>
        </p:txBody>
      </p:sp>
    </p:spTree>
    <p:extLst>
      <p:ext uri="{BB962C8B-B14F-4D97-AF65-F5344CB8AC3E}">
        <p14:creationId xmlns:p14="http://schemas.microsoft.com/office/powerpoint/2010/main" val="15812199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Preguntas</a:t>
            </a:r>
            <a:r>
              <a:rPr lang="en-US" dirty="0"/>
              <a:t> &amp; </a:t>
            </a:r>
            <a:r>
              <a:rPr lang="en-US" dirty="0" err="1"/>
              <a:t>Respuestas</a:t>
            </a:r>
            <a:endParaRPr lang="en-US" dirty="0"/>
          </a:p>
        </p:txBody>
      </p:sp>
      <p:grpSp>
        <p:nvGrpSpPr>
          <p:cNvPr id="7" name="Group 6"/>
          <p:cNvGrpSpPr/>
          <p:nvPr/>
        </p:nvGrpSpPr>
        <p:grpSpPr>
          <a:xfrm>
            <a:off x="2012640" y="1485890"/>
            <a:ext cx="8411195" cy="5192101"/>
            <a:chOff x="-456810" y="1851360"/>
            <a:chExt cx="7223681" cy="4459067"/>
          </a:xfrm>
        </p:grpSpPr>
        <p:pic>
          <p:nvPicPr>
            <p:cNvPr id="8" name="Xbox"/>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10" y="1851360"/>
              <a:ext cx="7223681" cy="4459067"/>
            </a:xfrm>
            <a:prstGeom prst="rect">
              <a:avLst/>
            </a:prstGeom>
          </p:spPr>
        </p:pic>
        <p:sp>
          <p:nvSpPr>
            <p:cNvPr id="9" name="Rectangle 8"/>
            <p:cNvSpPr/>
            <p:nvPr/>
          </p:nvSpPr>
          <p:spPr bwMode="auto">
            <a:xfrm>
              <a:off x="451230" y="1891841"/>
              <a:ext cx="5394960" cy="3068445"/>
            </a:xfrm>
            <a:prstGeom prst="rect">
              <a:avLst/>
            </a:pr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a:t>
              </a:r>
              <a:r>
                <a:rPr lang="en-US" sz="2400" dirty="0" err="1">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Dudas</a:t>
              </a:r>
              <a:r>
                <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a:t>
              </a:r>
            </a:p>
          </p:txBody>
        </p:sp>
      </p:grpSp>
    </p:spTree>
    <p:extLst>
      <p:ext uri="{BB962C8B-B14F-4D97-AF65-F5344CB8AC3E}">
        <p14:creationId xmlns:p14="http://schemas.microsoft.com/office/powerpoint/2010/main" val="511291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4267199" cy="2179058"/>
          </a:xfrm>
        </p:spPr>
        <p:txBody>
          <a:bodyPr/>
          <a:lstStyle/>
          <a:p>
            <a:r>
              <a:rPr lang="es-ES" dirty="0"/>
              <a:t>Gracias a todos!</a:t>
            </a:r>
          </a:p>
        </p:txBody>
      </p:sp>
      <p:sp>
        <p:nvSpPr>
          <p:cNvPr id="3" name="Text Placeholder 2"/>
          <p:cNvSpPr>
            <a:spLocks noGrp="1"/>
          </p:cNvSpPr>
          <p:nvPr>
            <p:ph type="body" sz="quarter" idx="13"/>
          </p:nvPr>
        </p:nvSpPr>
        <p:spPr/>
        <p:txBody>
          <a:bodyPr/>
          <a:lstStyle/>
          <a:p>
            <a:r>
              <a:rPr lang="es-ES" dirty="0"/>
              <a:t>http://aka.ms/MTS22</a:t>
            </a:r>
          </a:p>
        </p:txBody>
      </p:sp>
      <p:pic>
        <p:nvPicPr>
          <p:cNvPr id="5" name="Marcador de posición de imagen 4"/>
          <p:cNvPicPr>
            <a:picLocks noGrp="1" noChangeAspect="1"/>
          </p:cNvPicPr>
          <p:nvPr>
            <p:ph type="pic" sz="quarter" idx="14"/>
          </p:nvPr>
        </p:nvPicPr>
        <p:blipFill>
          <a:blip r:embed="rId2"/>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2"/>
          <p:cNvSpPr>
            <a:spLocks noGrp="1"/>
          </p:cNvSpPr>
          <p:nvPr>
            <p:ph type="title"/>
          </p:nvPr>
        </p:nvSpPr>
        <p:spPr>
          <a:xfrm>
            <a:off x="275482" y="295730"/>
            <a:ext cx="11887878" cy="917444"/>
          </a:xfrm>
        </p:spPr>
        <p:txBody>
          <a:bodyPr/>
          <a:lstStyle/>
          <a:p>
            <a:r>
              <a:rPr lang="en-US" dirty="0"/>
              <a:t>Dev Mode</a:t>
            </a:r>
            <a:br>
              <a:rPr lang="en-US" dirty="0"/>
            </a:br>
            <a:endParaRPr lang="en-US" dirty="0"/>
          </a:p>
        </p:txBody>
      </p:sp>
      <p:grpSp>
        <p:nvGrpSpPr>
          <p:cNvPr id="22" name="Group 21"/>
          <p:cNvGrpSpPr/>
          <p:nvPr/>
        </p:nvGrpSpPr>
        <p:grpSpPr>
          <a:xfrm>
            <a:off x="1258376" y="1197211"/>
            <a:ext cx="9919724" cy="4577626"/>
            <a:chOff x="-456810" y="1851360"/>
            <a:chExt cx="7223681" cy="3333490"/>
          </a:xfrm>
        </p:grpSpPr>
        <p:pic>
          <p:nvPicPr>
            <p:cNvPr id="33" name="Xbox"/>
            <p:cNvPicPr>
              <a:picLocks noChangeAspect="1"/>
            </p:cNvPicPr>
            <p:nvPr/>
          </p:nvPicPr>
          <p:blipFill rotWithShape="1">
            <a:blip r:embed="rId3">
              <a:extLst>
                <a:ext uri="{28A0092B-C50C-407E-A947-70E740481C1C}">
                  <a14:useLocalDpi xmlns:a14="http://schemas.microsoft.com/office/drawing/2010/main" val="0"/>
                </a:ext>
              </a:extLst>
            </a:blip>
            <a:srcRect b="25243"/>
            <a:stretch/>
          </p:blipFill>
          <p:spPr>
            <a:xfrm>
              <a:off x="-456810" y="1851360"/>
              <a:ext cx="7223681" cy="3333490"/>
            </a:xfrm>
            <a:prstGeom prst="rect">
              <a:avLst/>
            </a:prstGeom>
          </p:spPr>
        </p:pic>
        <p:sp>
          <p:nvSpPr>
            <p:cNvPr id="34" name="Rectangle 33"/>
            <p:cNvSpPr/>
            <p:nvPr/>
          </p:nvSpPr>
          <p:spPr bwMode="auto">
            <a:xfrm>
              <a:off x="451230" y="1891841"/>
              <a:ext cx="5394960" cy="3068445"/>
            </a:xfrm>
            <a:prstGeom prst="rect">
              <a:avLst/>
            </a:prstGeom>
            <a:solidFill>
              <a:srgbClr val="107C1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endParaRPr>
            </a:p>
          </p:txBody>
        </p:sp>
      </p:grpSp>
      <p:grpSp>
        <p:nvGrpSpPr>
          <p:cNvPr id="9" name="Group 8"/>
          <p:cNvGrpSpPr/>
          <p:nvPr/>
        </p:nvGrpSpPr>
        <p:grpSpPr>
          <a:xfrm>
            <a:off x="5200615" y="5824470"/>
            <a:ext cx="3210449" cy="1134609"/>
            <a:chOff x="5200469" y="5824800"/>
            <a:chExt cx="3210905" cy="113477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0469" y="5824800"/>
              <a:ext cx="2035536" cy="711544"/>
            </a:xfrm>
            <a:prstGeom prst="rect">
              <a:avLst/>
            </a:prstGeom>
          </p:spPr>
        </p:pic>
        <p:pic>
          <p:nvPicPr>
            <p:cNvPr id="11" name="Xbox"/>
            <p:cNvPicPr>
              <a:picLocks noChangeAspect="1"/>
            </p:cNvPicPr>
            <p:nvPr/>
          </p:nvPicPr>
          <p:blipFill rotWithShape="1">
            <a:blip r:embed="rId3">
              <a:extLst>
                <a:ext uri="{28A0092B-C50C-407E-A947-70E740481C1C}">
                  <a14:useLocalDpi xmlns:a14="http://schemas.microsoft.com/office/drawing/2010/main" val="0"/>
                </a:ext>
              </a:extLst>
            </a:blip>
            <a:srcRect l="68423" t="74213" r="14755" b="5581"/>
            <a:stretch/>
          </p:blipFill>
          <p:spPr>
            <a:xfrm>
              <a:off x="7269961" y="6113118"/>
              <a:ext cx="1141413" cy="846452"/>
            </a:xfrm>
            <a:prstGeom prst="rect">
              <a:avLst/>
            </a:prstGeom>
          </p:spPr>
        </p:pic>
      </p:grpSp>
      <p:pic>
        <p:nvPicPr>
          <p:cNvPr id="1026" name="Picture 2" descr="https://i-msdn.sec.s-msft.com/en-us/windows/uwp/xbox-apps/images/activation-store-sear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317" y="1213174"/>
            <a:ext cx="7408483" cy="425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848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2b2dfeed-2da1-4ef4-b600-f5543001ef98"/>
    <ds:schemaRef ds:uri="http://purl.org/dc/terms/"/>
    <ds:schemaRef ds:uri="d7b89efc-599c-41ef-afcb-e0aecc35db0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212</TotalTime>
  <Words>3839</Words>
  <Application>Microsoft Office PowerPoint</Application>
  <PresentationFormat>Custom</PresentationFormat>
  <Paragraphs>686</Paragraphs>
  <Slides>84</Slides>
  <Notes>62</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Calibri</vt:lpstr>
      <vt:lpstr>Consolas</vt:lpstr>
      <vt:lpstr>Segoe UI</vt:lpstr>
      <vt:lpstr>Segoe UI Light</vt:lpstr>
      <vt:lpstr>Segoe UI Semibold</vt:lpstr>
      <vt:lpstr>Wingdings</vt:lpstr>
      <vt:lpstr>GCIO Summit 2016 Template - White</vt:lpstr>
      <vt:lpstr>PowerPoint Presentation</vt:lpstr>
      <vt:lpstr>Tus aplicaciones en pantalla grande en Xbox One</vt:lpstr>
      <vt:lpstr>Plain Concepts GO!!! Sorteamos …</vt:lpstr>
      <vt:lpstr>10% de descuento</vt:lpstr>
      <vt:lpstr>¿Qué vamos a ver?</vt:lpstr>
      <vt:lpstr>El viaje de la convergencia</vt:lpstr>
      <vt:lpstr>El viaje de la convergencia</vt:lpstr>
      <vt:lpstr>Activación del modo desarrollo</vt:lpstr>
      <vt:lpstr>Dev Mode </vt:lpstr>
      <vt:lpstr>Dev Mode Activation App </vt:lpstr>
      <vt:lpstr>Activar Dev Mode </vt:lpstr>
      <vt:lpstr>Dev Mode </vt:lpstr>
      <vt:lpstr>Dev Mode </vt:lpstr>
      <vt:lpstr>DEMO: Dev Mode</vt:lpstr>
      <vt:lpstr>Gestión del foco</vt:lpstr>
      <vt:lpstr>Gamepad y Remote</vt:lpstr>
      <vt:lpstr>Conceptos básicos de interacciones con el Gamepad y Remote</vt:lpstr>
      <vt:lpstr>Configurando XY Focus vs. puntero</vt:lpstr>
      <vt:lpstr>Botones del Gamepad y el Remote</vt:lpstr>
      <vt:lpstr>Los más usadosInputs</vt:lpstr>
      <vt:lpstr>Los más usados</vt:lpstr>
      <vt:lpstr>Los más usados</vt:lpstr>
      <vt:lpstr>Los más usados</vt:lpstr>
      <vt:lpstr>Los más usados</vt:lpstr>
      <vt:lpstr>Botones del Gamepad y el Remote</vt:lpstr>
      <vt:lpstr>Botones del Gamepad y Remote </vt:lpstr>
      <vt:lpstr>Botones del Gamepad y Remote </vt:lpstr>
      <vt:lpstr>Botones del Gamepad y Remote </vt:lpstr>
      <vt:lpstr>Botones del Gamepad y Remote </vt:lpstr>
      <vt:lpstr>Botones del Gamepad y Remote </vt:lpstr>
      <vt:lpstr>Gamepad y Remote. Botones adicionales</vt:lpstr>
      <vt:lpstr>Gamepad y Remote. Botones adicionales</vt:lpstr>
      <vt:lpstr>Gamepad y Remote. Botones adicionales</vt:lpstr>
      <vt:lpstr>Gamepad y Remote. Botones adicionales</vt:lpstr>
      <vt:lpstr>Gamepad y Remote. Botones adicionales</vt:lpstr>
      <vt:lpstr>Saca todo el partido a los botones!</vt:lpstr>
      <vt:lpstr>Ajustar XY Focus</vt:lpstr>
      <vt:lpstr>Ajustar XY Focus</vt:lpstr>
      <vt:lpstr>Ajustar XY Focus</vt:lpstr>
      <vt:lpstr>Ajustar XY Focus</vt:lpstr>
      <vt:lpstr>Ajustar XY Focus</vt:lpstr>
      <vt:lpstr>Tuning XY Focus</vt:lpstr>
      <vt:lpstr>Tuning XY Focus</vt:lpstr>
      <vt:lpstr>Debugging tips </vt:lpstr>
      <vt:lpstr>Más trucos para ajustar la experiencia XY Focus </vt:lpstr>
      <vt:lpstr>Gestión de ‘trampas de enfoque’ e interacciones complejas</vt:lpstr>
      <vt:lpstr>Mejorar el foco</vt:lpstr>
      <vt:lpstr>Mejorar foco</vt:lpstr>
      <vt:lpstr>Mejorar foco</vt:lpstr>
      <vt:lpstr>Mostrando el foco…</vt:lpstr>
      <vt:lpstr>Foco de alta visibilidad</vt:lpstr>
      <vt:lpstr>Configurando alta visibilidad en foco</vt:lpstr>
      <vt:lpstr>Potenciando el foco de elementos superpuestos</vt:lpstr>
      <vt:lpstr>DEMO: XYFocus</vt:lpstr>
      <vt:lpstr>DEMO: Gestión de Gamepad</vt:lpstr>
      <vt:lpstr>Adaptar a TV</vt:lpstr>
      <vt:lpstr>El tamaño de la UI</vt:lpstr>
      <vt:lpstr>El tamaño de la UI (en píxeles efectivos)</vt:lpstr>
      <vt:lpstr>TV-safe area</vt:lpstr>
      <vt:lpstr>Colores</vt:lpstr>
      <vt:lpstr>Xbox TV Safe Area</vt:lpstr>
      <vt:lpstr>Sonidos</vt:lpstr>
      <vt:lpstr>Sonidos</vt:lpstr>
      <vt:lpstr>DEMO: Sonidos</vt:lpstr>
      <vt:lpstr>Conceptos básicos de diseño</vt:lpstr>
      <vt:lpstr>La experiencia DEBE cambiar</vt:lpstr>
      <vt:lpstr>Siempre simple</vt:lpstr>
      <vt:lpstr>Pero coherente</vt:lpstr>
      <vt:lpstr>Y cautivar</vt:lpstr>
      <vt:lpstr>Universal Windows Platform &amp; plataformas</vt:lpstr>
      <vt:lpstr>Universal Windows Platform &amp; plataformas</vt:lpstr>
      <vt:lpstr>DEMO: Planetas</vt:lpstr>
      <vt:lpstr>PowerPoint Presentation</vt:lpstr>
      <vt:lpstr>Características App UWP en Xbox</vt:lpstr>
      <vt:lpstr>Wave Engine</vt:lpstr>
      <vt:lpstr>DEMO: Planetas</vt:lpstr>
      <vt:lpstr>¿Y los juegos?</vt:lpstr>
      <vt:lpstr>DEMO: WaveFrogger</vt:lpstr>
      <vt:lpstr>Publicación</vt:lpstr>
      <vt:lpstr>Publicación de Apps UWP para Xbox One</vt:lpstr>
      <vt:lpstr>Publicación de juegos UWP para Xbox One</vt:lpstr>
      <vt:lpstr>Preguntas &amp; Respuestas</vt:lpstr>
      <vt:lpstr>Gracias a todos!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Elena Idoate Lacasia</cp:lastModifiedBy>
  <cp:revision>57</cp:revision>
  <dcterms:created xsi:type="dcterms:W3CDTF">2016-08-22T02:07:54Z</dcterms:created>
  <dcterms:modified xsi:type="dcterms:W3CDTF">2016-10-04T09:38:42Z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